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6" r:id="rId2"/>
    <p:sldId id="309" r:id="rId3"/>
    <p:sldId id="310" r:id="rId4"/>
    <p:sldId id="278" r:id="rId5"/>
    <p:sldId id="279" r:id="rId6"/>
    <p:sldId id="281" r:id="rId7"/>
    <p:sldId id="304" r:id="rId8"/>
    <p:sldId id="305" r:id="rId9"/>
    <p:sldId id="306" r:id="rId10"/>
    <p:sldId id="307" r:id="rId11"/>
    <p:sldId id="308" r:id="rId12"/>
    <p:sldId id="311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dar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16513"/>
    <a:srgbClr val="161213"/>
    <a:srgbClr val="1F1212"/>
    <a:srgbClr val="A34C35"/>
    <a:srgbClr val="F1965A"/>
    <a:srgbClr val="D8DCE1"/>
    <a:srgbClr val="C87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Workbook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Workbook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Workbook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КРОК</c:v>
                </c:pt>
              </c:strCache>
            </c:strRef>
          </c:tx>
          <c:spPr>
            <a:solidFill>
              <a:schemeClr val="accent2">
                <a:tint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B8-4176-9D4C-EF2C55455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Инлайн груп</c:v>
                </c:pt>
              </c:strCache>
            </c:strRef>
          </c:tx>
          <c:spPr>
            <a:solidFill>
              <a:schemeClr val="accent2">
                <a:tint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B8-4176-9D4C-EF2C554555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СберКорус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B8-4176-9D4C-EF2C554555E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ГК IBS</c:v>
                </c:pt>
              </c:strCache>
            </c:strRef>
          </c:tx>
          <c:spPr>
            <a:solidFill>
              <a:schemeClr val="accent2">
                <a:shade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B8-4176-9D4C-EF2C554555E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Axenix</c:v>
                </c:pt>
              </c:strCache>
            </c:strRef>
          </c:tx>
          <c:spPr>
            <a:solidFill>
              <a:schemeClr val="accent2">
                <a:shade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B8-4176-9D4C-EF2C55455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8133557"/>
        <c:axId val="222259096"/>
      </c:barChart>
      <c:catAx>
        <c:axId val="99813355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222259096"/>
        <c:crosses val="autoZero"/>
        <c:auto val="1"/>
        <c:lblAlgn val="ctr"/>
        <c:lblOffset val="100"/>
        <c:noMultiLvlLbl val="0"/>
      </c:catAx>
      <c:valAx>
        <c:axId val="222259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99813355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  <a:sym typeface="Arial Black" panose="020B0A040201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>
          <a:latin typeface="Arial Black" panose="020B0A04020102020204" charset="0"/>
          <a:ea typeface="Arial Black" panose="020B0A04020102020204" charset="0"/>
          <a:cs typeface="Arial Black" panose="020B0A04020102020204" charset="0"/>
          <a:sym typeface="Arial Black" panose="020B0A0402010202020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КРОК</c:v>
                </c:pt>
              </c:strCache>
            </c:strRef>
          </c:tx>
          <c:spPr>
            <a:solidFill>
              <a:schemeClr val="accent2">
                <a:tint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5A-4CA3-BB48-3FA3FD56F7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Инлайн груп</c:v>
                </c:pt>
              </c:strCache>
            </c:strRef>
          </c:tx>
          <c:spPr>
            <a:solidFill>
              <a:schemeClr val="accent2">
                <a:tint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5A-4CA3-BB48-3FA3FD56F7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СберКорус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5A-4CA3-BB48-3FA3FD56F7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ГК IBS</c:v>
                </c:pt>
              </c:strCache>
            </c:strRef>
          </c:tx>
          <c:spPr>
            <a:solidFill>
              <a:schemeClr val="accent2">
                <a:shade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5A-4CA3-BB48-3FA3FD56F7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Axenix</c:v>
                </c:pt>
              </c:strCache>
            </c:strRef>
          </c:tx>
          <c:spPr>
            <a:solidFill>
              <a:schemeClr val="accent2">
                <a:shade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5A-4CA3-BB48-3FA3FD56F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8133557"/>
        <c:axId val="222259096"/>
      </c:barChart>
      <c:catAx>
        <c:axId val="99813355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222259096"/>
        <c:crosses val="autoZero"/>
        <c:auto val="1"/>
        <c:lblAlgn val="ctr"/>
        <c:lblOffset val="100"/>
        <c:noMultiLvlLbl val="0"/>
      </c:catAx>
      <c:valAx>
        <c:axId val="222259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99813355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  <a:sym typeface="Arial Black" panose="020B0A040201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>
          <a:latin typeface="Arial Black" panose="020B0A04020102020204" charset="0"/>
          <a:ea typeface="Arial Black" panose="020B0A04020102020204" charset="0"/>
          <a:cs typeface="Arial Black" panose="020B0A04020102020204" charset="0"/>
          <a:sym typeface="Arial Black" panose="020B0A040201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КРОК</c:v>
                </c:pt>
              </c:strCache>
            </c:strRef>
          </c:tx>
          <c:spPr>
            <a:solidFill>
              <a:schemeClr val="accent2">
                <a:tint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0-46B4-8EDF-1DAE5F72B0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Инлайн груп</c:v>
                </c:pt>
              </c:strCache>
            </c:strRef>
          </c:tx>
          <c:spPr>
            <a:solidFill>
              <a:schemeClr val="accent2">
                <a:tint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00-46B4-8EDF-1DAE5F72B0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СберКорус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00-46B4-8EDF-1DAE5F72B0E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ГК IBS</c:v>
                </c:pt>
              </c:strCache>
            </c:strRef>
          </c:tx>
          <c:spPr>
            <a:solidFill>
              <a:schemeClr val="accent2">
                <a:shade val="76667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00-46B4-8EDF-1DAE5F72B0E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Axenix</c:v>
                </c:pt>
              </c:strCache>
            </c:strRef>
          </c:tx>
          <c:spPr>
            <a:solidFill>
              <a:schemeClr val="accent2">
                <a:shade val="53333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КФУ-1</c:v>
                </c:pt>
                <c:pt idx="1">
                  <c:v>КФУ-2</c:v>
                </c:pt>
                <c:pt idx="2">
                  <c:v>КФУ-3</c:v>
                </c:pt>
                <c:pt idx="3">
                  <c:v>КФУ-4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00-46B4-8EDF-1DAE5F72B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8133557"/>
        <c:axId val="222259096"/>
      </c:barChart>
      <c:catAx>
        <c:axId val="99813355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222259096"/>
        <c:crosses val="autoZero"/>
        <c:auto val="1"/>
        <c:lblAlgn val="ctr"/>
        <c:lblOffset val="100"/>
        <c:noMultiLvlLbl val="0"/>
      </c:catAx>
      <c:valAx>
        <c:axId val="222259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  <c:crossAx val="99813355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  <a:sym typeface="Arial Black" panose="020B0A040201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>
          <a:latin typeface="Arial Black" panose="020B0A04020102020204" charset="0"/>
          <a:ea typeface="Arial Black" panose="020B0A04020102020204" charset="0"/>
          <a:cs typeface="Arial Black" panose="020B0A04020102020204" charset="0"/>
          <a:sym typeface="Arial Black" panose="020B0A040201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7.png"/><Relationship Id="rId7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21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5" Type="http://schemas.openxmlformats.org/officeDocument/2006/relationships/image" Target="../media/image33.jpeg"/><Relationship Id="rId10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26.jpeg"/><Relationship Id="rId1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jpeg"/><Relationship Id="rId4" Type="http://schemas.openxmlformats.org/officeDocument/2006/relationships/image" Target="../media/image29.png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.jpe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chart" Target="../charts/char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49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2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5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png"/><Relationship Id="rId10" Type="http://schemas.openxmlformats.org/officeDocument/2006/relationships/image" Target="../media/image63.jpeg"/><Relationship Id="rId4" Type="http://schemas.openxmlformats.org/officeDocument/2006/relationships/image" Target="../media/image54.png"/><Relationship Id="rId9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jpeg"/><Relationship Id="rId5" Type="http://schemas.openxmlformats.org/officeDocument/2006/relationships/image" Target="../media/image19.jpeg"/><Relationship Id="rId10" Type="http://schemas.openxmlformats.org/officeDocument/2006/relationships/image" Target="../media/image22.jpeg"/><Relationship Id="rId4" Type="http://schemas.openxmlformats.org/officeDocument/2006/relationships/image" Target="../media/image5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25640" y="-4293870"/>
            <a:ext cx="5166360" cy="4128135"/>
            <a:chOff x="10881" y="1339"/>
            <a:chExt cx="8136" cy="6501"/>
          </a:xfrm>
        </p:grpSpPr>
        <p:sp>
          <p:nvSpPr>
            <p:cNvPr id="4" name="Text Box 3"/>
            <p:cNvSpPr txBox="1"/>
            <p:nvPr/>
          </p:nvSpPr>
          <p:spPr>
            <a:xfrm>
              <a:off x="10881" y="1339"/>
              <a:ext cx="8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Курсовой проект </a:t>
              </a:r>
            </a:p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“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анализ компании 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Axenix”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325" y="4110"/>
              <a:ext cx="7249" cy="373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sunrise" dir="t">
                <a:rot lat="0" lon="0" rev="0"/>
              </a:lightRig>
            </a:scene3d>
            <a:sp3d prstMaterial="dkEdge"/>
          </p:spPr>
          <p:txBody>
            <a:bodyPr wrap="square" rtlCol="0">
              <a:spAutoFit/>
            </a:bodyPr>
            <a:lstStyle/>
            <a:p>
              <a:r>
                <a:rPr lang="ru-RU" sz="2000">
                  <a:solidFill>
                    <a:schemeClr val="accent2"/>
                  </a:solidFill>
                  <a:latin typeface="Arial Black" panose="020B0A04020102020204" charset="0"/>
                  <a:cs typeface="Arial Black" panose="020B0A04020102020204" charset="0"/>
                </a:rPr>
                <a:t>Выполнили: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Бедарев Артём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Дюжаков Тимофей Алексеевич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Маркин Андрей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Марченко Владислав Михайлович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Преснухина Полина Александровна</a:t>
              </a:r>
            </a:p>
            <a:p>
              <a:r>
                <a:rPr lang="ru-RU" sz="2000">
                  <a:solidFill>
                    <a:schemeClr val="accent2"/>
                  </a:solidFill>
                  <a:latin typeface="Arial Black" panose="020B0A04020102020204" charset="0"/>
                  <a:cs typeface="Arial Black" panose="020B0A04020102020204" charset="0"/>
                </a:rPr>
                <a:t>Научный руководитель: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Смирнов Виктор Васильевич</a:t>
              </a:r>
              <a:r>
                <a:rPr lang="ru-RU"/>
                <a:t> </a:t>
              </a:r>
            </a:p>
          </p:txBody>
        </p:sp>
      </p:grpSp>
      <p:sp>
        <p:nvSpPr>
          <p:cNvPr id="3" name="Isosceles Triangle 2"/>
          <p:cNvSpPr/>
          <p:nvPr/>
        </p:nvSpPr>
        <p:spPr>
          <a:xfrm>
            <a:off x="0" y="6858000"/>
            <a:ext cx="2897505" cy="4159885"/>
          </a:xfrm>
          <a:prstGeom prst="triangl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594610" y="-4059555"/>
            <a:ext cx="2510790" cy="4059555"/>
          </a:xfrm>
          <a:prstGeom prst="triangl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746500" y="6858000"/>
            <a:ext cx="1873250" cy="2797810"/>
          </a:xfrm>
          <a:prstGeom prst="triangl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03345" y="-1590040"/>
            <a:ext cx="11258550" cy="803148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9408160" y="-6284595"/>
            <a:ext cx="2811145" cy="1719580"/>
            <a:chOff x="8849" y="4666"/>
            <a:chExt cx="4427" cy="2708"/>
          </a:xfrm>
        </p:grpSpPr>
        <p:grpSp>
          <p:nvGrpSpPr>
            <p:cNvPr id="11" name="Group 10"/>
            <p:cNvGrpSpPr/>
            <p:nvPr/>
          </p:nvGrpSpPr>
          <p:grpSpPr>
            <a:xfrm>
              <a:off x="8942" y="4666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13" name="Rectangles 12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T</a:t>
                </a:r>
              </a:p>
            </p:txBody>
          </p:sp>
        </p:grpSp>
        <p:sp>
          <p:nvSpPr>
            <p:cNvPr id="35" name="Text Box 34"/>
            <p:cNvSpPr txBox="1"/>
            <p:nvPr/>
          </p:nvSpPr>
          <p:spPr>
            <a:xfrm>
              <a:off x="10362" y="5956"/>
              <a:ext cx="29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ECHNOLOGY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9" y="5584"/>
              <a:ext cx="1101" cy="110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055485" y="-9919970"/>
            <a:ext cx="6967220" cy="7388860"/>
            <a:chOff x="11304" y="4868"/>
            <a:chExt cx="10972" cy="11636"/>
          </a:xfrm>
        </p:grpSpPr>
        <p:sp>
          <p:nvSpPr>
            <p:cNvPr id="9" name="Rounded Rectangle 8"/>
            <p:cNvSpPr/>
            <p:nvPr/>
          </p:nvSpPr>
          <p:spPr>
            <a:xfrm>
              <a:off x="11304" y="4868"/>
              <a:ext cx="10972" cy="11637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2194" y="6920"/>
              <a:ext cx="31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944" y="6272"/>
              <a:ext cx="4579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Уход части западных IT компаний с российского рынка</a:t>
              </a: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Ушедшие иностранные компании дают Axenix новые возможности реализации своего технологического потенциала</a:t>
              </a:r>
              <a:r>
                <a:rPr lang="en-US"/>
                <a:t>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5124450" y="-8614410"/>
            <a:ext cx="10651490" cy="8078470"/>
            <a:chOff x="-8159" y="-2524"/>
            <a:chExt cx="16774" cy="12722"/>
          </a:xfrm>
        </p:grpSpPr>
        <p:grpSp>
          <p:nvGrpSpPr>
            <p:cNvPr id="56" name="Group 55"/>
            <p:cNvGrpSpPr/>
            <p:nvPr/>
          </p:nvGrpSpPr>
          <p:grpSpPr>
            <a:xfrm>
              <a:off x="-3482" y="-368"/>
              <a:ext cx="3428" cy="2708"/>
              <a:chOff x="5966" y="3473"/>
              <a:chExt cx="3428" cy="2708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206" y="3473"/>
                <a:ext cx="2830" cy="2708"/>
                <a:chOff x="1720" y="2045"/>
                <a:chExt cx="2830" cy="2708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44" name="Rectangles 43"/>
                <p:cNvSpPr/>
                <p:nvPr/>
              </p:nvSpPr>
              <p:spPr>
                <a:xfrm>
                  <a:off x="1720" y="2045"/>
                  <a:ext cx="2830" cy="2708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 Box 45"/>
                <p:cNvSpPr txBox="1"/>
                <p:nvPr/>
              </p:nvSpPr>
              <p:spPr>
                <a:xfrm>
                  <a:off x="2452" y="2413"/>
                  <a:ext cx="1911" cy="1743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6600" b="1">
                      <a:solidFill>
                        <a:srgbClr val="E16513"/>
                      </a:solidFill>
                      <a:latin typeface="Arial Black" panose="020B0A04020102020204" charset="0"/>
                      <a:cs typeface="Arial Black" panose="020B0A04020102020204" charset="0"/>
                    </a:rPr>
                    <a:t>S</a:t>
                  </a:r>
                </a:p>
              </p:txBody>
            </p:sp>
          </p:grpSp>
          <p:sp>
            <p:nvSpPr>
              <p:cNvPr id="51" name="Text Box 50"/>
              <p:cNvSpPr txBox="1"/>
              <p:nvPr/>
            </p:nvSpPr>
            <p:spPr>
              <a:xfrm>
                <a:off x="7838" y="4790"/>
                <a:ext cx="155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OCIAL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6" y="4223"/>
                <a:ext cx="1209" cy="1209"/>
              </a:xfrm>
              <a:prstGeom prst="rect">
                <a:avLst/>
              </a:prstGeom>
            </p:spPr>
          </p:pic>
        </p:grpSp>
        <p:sp>
          <p:nvSpPr>
            <p:cNvPr id="27" name="Rounded Rectangle 26"/>
            <p:cNvSpPr/>
            <p:nvPr/>
          </p:nvSpPr>
          <p:spPr>
            <a:xfrm>
              <a:off x="-8159" y="-2524"/>
              <a:ext cx="16774" cy="12722"/>
            </a:xfrm>
            <a:prstGeom prst="round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5540" y="2766"/>
              <a:ext cx="27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247" y="149"/>
              <a:ext cx="7747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Отсутствие прорывных технологий в сфере консалтинга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>
                  <a:latin typeface="Arial Narrow" panose="020B0606020202030204" charset="0"/>
                  <a:cs typeface="Arial Narrow" panose="020B0606020202030204" charset="0"/>
                </a:rPr>
                <a:t>В сфере консалтинга отсутствуют, как таковые, инновационные технологии, в отличие от других сфер. Поэтому у компании Axenix не будет возможности стремительно вырасти из-за реализации на практике какой-либо новой технологии.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691485" y="2044065"/>
            <a:ext cx="8134985" cy="6004560"/>
            <a:chOff x="8961" y="2761"/>
            <a:chExt cx="12811" cy="9456"/>
          </a:xfrm>
        </p:grpSpPr>
        <p:sp>
          <p:nvSpPr>
            <p:cNvPr id="33" name="Rounded Rectangle 32"/>
            <p:cNvSpPr/>
            <p:nvPr/>
          </p:nvSpPr>
          <p:spPr>
            <a:xfrm>
              <a:off x="8961" y="2761"/>
              <a:ext cx="12811" cy="9456"/>
            </a:xfrm>
            <a:prstGeom prst="round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9474" y="3816"/>
              <a:ext cx="7357" cy="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000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Право на отсрочку от частичной мобилизации</a:t>
              </a:r>
            </a:p>
            <a:p>
              <a:endParaRPr lang="ru-RU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Согласно заявлению Министерства Обороны РФ, право на отсрочку могут получить имеющие высшее образование и работающие полный рабочий день сотрудники аккредитованных ИТ-компаний.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592070" y="-9630410"/>
            <a:ext cx="9734550" cy="7734300"/>
            <a:chOff x="-4135" y="-604"/>
            <a:chExt cx="15330" cy="12180"/>
          </a:xfrm>
        </p:grpSpPr>
        <p:sp>
          <p:nvSpPr>
            <p:cNvPr id="38" name="Rounded Rectangle 37"/>
            <p:cNvSpPr/>
            <p:nvPr/>
          </p:nvSpPr>
          <p:spPr>
            <a:xfrm>
              <a:off x="-4135" y="-604"/>
              <a:ext cx="15330" cy="12180"/>
            </a:xfrm>
            <a:prstGeom prst="round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4042" y="1058"/>
              <a:ext cx="4774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Снижение налога на прибыль</a:t>
              </a:r>
            </a:p>
            <a:p>
              <a:endParaRPr 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Летом 2020 года правительство снизило налог на прибыль для IT-компаний с 20 до 3%.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3583940" y="2101850"/>
            <a:ext cx="9240520" cy="5946828"/>
            <a:chOff x="-5644" y="2587"/>
            <a:chExt cx="14552" cy="8645"/>
          </a:xfrm>
        </p:grpSpPr>
        <p:sp>
          <p:nvSpPr>
            <p:cNvPr id="19" name="Rounded Rectangle 18"/>
            <p:cNvSpPr/>
            <p:nvPr/>
          </p:nvSpPr>
          <p:spPr>
            <a:xfrm>
              <a:off x="-5644" y="2587"/>
              <a:ext cx="14348" cy="8645"/>
            </a:xfrm>
            <a:prstGeom prst="round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834" y="2722"/>
              <a:ext cx="7074" cy="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Природные катастрофы, приводящие к потере части клиентов ресурсного сектора</a:t>
              </a:r>
            </a:p>
            <a:p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В случае какой-либо природной катастрофы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(например связанной с месторождением)</a:t>
              </a:r>
              <a:endParaRPr lang="ru-RU" alt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при работе с компаниями ресурсного сектора </a:t>
              </a:r>
              <a:r>
                <a:rPr lang="en-US" alt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ru-RU">
                  <a:latin typeface="Arial Narrow" panose="020B0606020202030204" charset="0"/>
                  <a:cs typeface="Arial Narrow" panose="020B0606020202030204" charset="0"/>
                </a:rPr>
                <a:t>может потерять клиентов.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566390" y="-373380"/>
            <a:ext cx="2105660" cy="1719580"/>
            <a:chOff x="14476" y="7006"/>
            <a:chExt cx="3316" cy="2708"/>
          </a:xfrm>
        </p:grpSpPr>
        <p:grpSp>
          <p:nvGrpSpPr>
            <p:cNvPr id="31" name="Group 30"/>
            <p:cNvGrpSpPr/>
            <p:nvPr/>
          </p:nvGrpSpPr>
          <p:grpSpPr>
            <a:xfrm>
              <a:off x="14788" y="7006"/>
              <a:ext cx="3004" cy="2708"/>
              <a:chOff x="14788" y="7006"/>
              <a:chExt cx="3004" cy="2708"/>
            </a:xfrm>
          </p:grpSpPr>
          <p:sp>
            <p:nvSpPr>
              <p:cNvPr id="32" name="Rectangles 31"/>
              <p:cNvSpPr/>
              <p:nvPr/>
            </p:nvSpPr>
            <p:spPr>
              <a:xfrm>
                <a:off x="14788" y="7006"/>
                <a:ext cx="2830" cy="270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 Box 38"/>
              <p:cNvSpPr txBox="1"/>
              <p:nvPr/>
            </p:nvSpPr>
            <p:spPr>
              <a:xfrm>
                <a:off x="15520" y="7374"/>
                <a:ext cx="1911" cy="174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L</a:t>
                </a:r>
              </a:p>
            </p:txBody>
          </p:sp>
          <p:sp>
            <p:nvSpPr>
              <p:cNvPr id="43" name="Text Box 42"/>
              <p:cNvSpPr txBox="1"/>
              <p:nvPr/>
            </p:nvSpPr>
            <p:spPr>
              <a:xfrm>
                <a:off x="16424" y="8334"/>
                <a:ext cx="13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EGAL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6" y="7806"/>
              <a:ext cx="1311" cy="131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8580" y="0"/>
            <a:ext cx="3171190" cy="1106170"/>
            <a:chOff x="11585" y="6179"/>
            <a:chExt cx="4994" cy="1742"/>
          </a:xfrm>
        </p:grpSpPr>
        <p:sp>
          <p:nvSpPr>
            <p:cNvPr id="4" name="Text Box 3"/>
            <p:cNvSpPr txBox="1"/>
            <p:nvPr/>
          </p:nvSpPr>
          <p:spPr>
            <a:xfrm>
              <a:off x="12597" y="6179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3539" y="7122"/>
              <a:ext cx="304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NVIRONMENT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85" y="6601"/>
              <a:ext cx="1205" cy="12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933825" y="-9647555"/>
            <a:ext cx="11258550" cy="803148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-6948805" y="1477645"/>
            <a:ext cx="6352540" cy="5480050"/>
            <a:chOff x="0" y="2169"/>
            <a:chExt cx="10004" cy="8630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2169"/>
              <a:ext cx="9754" cy="8630"/>
              <a:chOff x="0" y="2169"/>
              <a:chExt cx="9754" cy="86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rcRect b="8458"/>
              <a:stretch>
                <a:fillRect/>
              </a:stretch>
            </p:blipFill>
            <p:spPr>
              <a:xfrm>
                <a:off x="0" y="2603"/>
                <a:ext cx="9755" cy="8197"/>
              </a:xfrm>
              <a:prstGeom prst="rect">
                <a:avLst/>
              </a:prstGeom>
            </p:spPr>
          </p:pic>
          <p:sp>
            <p:nvSpPr>
              <p:cNvPr id="10" name="Text Box 9"/>
              <p:cNvSpPr txBox="1"/>
              <p:nvPr/>
            </p:nvSpPr>
            <p:spPr>
              <a:xfrm>
                <a:off x="4673" y="2169"/>
                <a:ext cx="41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en-US" sz="1200" b="1"/>
                  <a:t>6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 b="18895"/>
            <a:stretch>
              <a:fillRect/>
            </a:stretch>
          </p:blipFill>
          <p:spPr>
            <a:xfrm>
              <a:off x="4472" y="3079"/>
              <a:ext cx="972" cy="78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rcRect b="26819"/>
            <a:stretch>
              <a:fillRect/>
            </a:stretch>
          </p:blipFill>
          <p:spPr>
            <a:xfrm>
              <a:off x="6443" y="5900"/>
              <a:ext cx="1109" cy="81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rcRect b="19352"/>
            <a:stretch>
              <a:fillRect/>
            </a:stretch>
          </p:blipFill>
          <p:spPr>
            <a:xfrm>
              <a:off x="5644" y="8853"/>
              <a:ext cx="1160" cy="93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rcRect b="18286"/>
            <a:stretch>
              <a:fillRect/>
            </a:stretch>
          </p:blipFill>
          <p:spPr>
            <a:xfrm>
              <a:off x="1086" y="8487"/>
              <a:ext cx="931" cy="7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/>
            <a:srcRect b="18286"/>
            <a:stretch>
              <a:fillRect/>
            </a:stretch>
          </p:blipFill>
          <p:spPr>
            <a:xfrm>
              <a:off x="540" y="6172"/>
              <a:ext cx="933" cy="762"/>
            </a:xfrm>
            <a:prstGeom prst="rect">
              <a:avLst/>
            </a:prstGeom>
          </p:spPr>
        </p:pic>
        <p:sp>
          <p:nvSpPr>
            <p:cNvPr id="48" name="Text Box 47"/>
            <p:cNvSpPr txBox="1"/>
            <p:nvPr/>
          </p:nvSpPr>
          <p:spPr>
            <a:xfrm>
              <a:off x="5229" y="3143"/>
              <a:ext cx="402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Внутриотраслевая конкуренция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7270" y="6109"/>
              <a:ext cx="27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новых игроков</a:t>
              </a: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6601" y="8958"/>
              <a:ext cx="3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покупателей</a:t>
              </a: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888" y="8522"/>
              <a:ext cx="30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поставщиков</a:t>
              </a:r>
            </a:p>
          </p:txBody>
        </p:sp>
        <p:sp>
          <p:nvSpPr>
            <p:cNvPr id="52" name="Text Box 51"/>
            <p:cNvSpPr txBox="1"/>
            <p:nvPr/>
          </p:nvSpPr>
          <p:spPr>
            <a:xfrm>
              <a:off x="1322" y="5995"/>
              <a:ext cx="257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продуктов - заменителей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625725" y="-383540"/>
            <a:ext cx="9734550" cy="7734300"/>
            <a:chOff x="-4135" y="-604"/>
            <a:chExt cx="15330" cy="12180"/>
          </a:xfrm>
        </p:grpSpPr>
        <p:sp>
          <p:nvSpPr>
            <p:cNvPr id="38" name="Rounded Rectangle 37"/>
            <p:cNvSpPr/>
            <p:nvPr/>
          </p:nvSpPr>
          <p:spPr>
            <a:xfrm>
              <a:off x="-4135" y="-604"/>
              <a:ext cx="15330" cy="12180"/>
            </a:xfrm>
            <a:prstGeom prst="round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4042" y="1058"/>
              <a:ext cx="4774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Снижение налога на прибыль</a:t>
              </a:r>
            </a:p>
            <a:p>
              <a:endParaRPr 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Летом 2020 года правительство снизило налог на прибыль для IT-компаний с 20 до 3%.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408160" y="-6284595"/>
            <a:ext cx="2811145" cy="1719580"/>
            <a:chOff x="8849" y="4666"/>
            <a:chExt cx="4427" cy="2708"/>
          </a:xfrm>
        </p:grpSpPr>
        <p:grpSp>
          <p:nvGrpSpPr>
            <p:cNvPr id="11" name="Group 10"/>
            <p:cNvGrpSpPr/>
            <p:nvPr/>
          </p:nvGrpSpPr>
          <p:grpSpPr>
            <a:xfrm>
              <a:off x="8942" y="4666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13" name="Rectangles 12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T</a:t>
                </a:r>
              </a:p>
            </p:txBody>
          </p:sp>
        </p:grpSp>
        <p:sp>
          <p:nvSpPr>
            <p:cNvPr id="35" name="Text Box 34"/>
            <p:cNvSpPr txBox="1"/>
            <p:nvPr/>
          </p:nvSpPr>
          <p:spPr>
            <a:xfrm>
              <a:off x="10362" y="5956"/>
              <a:ext cx="29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ECHNOLOGY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9" y="5584"/>
              <a:ext cx="1101" cy="110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3268345" y="-76200"/>
            <a:ext cx="3171190" cy="1106170"/>
            <a:chOff x="11585" y="6179"/>
            <a:chExt cx="4994" cy="1742"/>
          </a:xfrm>
        </p:grpSpPr>
        <p:sp>
          <p:nvSpPr>
            <p:cNvPr id="4" name="Text Box 3"/>
            <p:cNvSpPr txBox="1"/>
            <p:nvPr/>
          </p:nvSpPr>
          <p:spPr>
            <a:xfrm>
              <a:off x="12597" y="6179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3539" y="7122"/>
              <a:ext cx="304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NVIRONMENT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85" y="6601"/>
              <a:ext cx="1205" cy="120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-9337040" y="2330450"/>
            <a:ext cx="9240520" cy="5946828"/>
            <a:chOff x="-5644" y="2587"/>
            <a:chExt cx="14552" cy="8645"/>
          </a:xfrm>
        </p:grpSpPr>
        <p:sp>
          <p:nvSpPr>
            <p:cNvPr id="19" name="Rounded Rectangle 18"/>
            <p:cNvSpPr/>
            <p:nvPr/>
          </p:nvSpPr>
          <p:spPr>
            <a:xfrm>
              <a:off x="-5644" y="2587"/>
              <a:ext cx="14348" cy="8645"/>
            </a:xfrm>
            <a:prstGeom prst="round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834" y="2722"/>
              <a:ext cx="7074" cy="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Природные катастрофы, приводящие к потере части клиентов ресурсного сектора</a:t>
              </a:r>
            </a:p>
            <a:p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В случае какой-либо природной катастрофы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(например связанной с месторождением)</a:t>
              </a:r>
              <a:endParaRPr lang="ru-RU" alt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при работе с компаниями ресурсного сектора </a:t>
              </a:r>
              <a:r>
                <a:rPr lang="en-US" alt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ru-RU">
                  <a:latin typeface="Arial Narrow" panose="020B0606020202030204" charset="0"/>
                  <a:cs typeface="Arial Narrow" panose="020B0606020202030204" charset="0"/>
                </a:rPr>
                <a:t>может потерять клиентов.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24745" y="-383540"/>
            <a:ext cx="2105660" cy="1719580"/>
            <a:chOff x="14476" y="7006"/>
            <a:chExt cx="3316" cy="2708"/>
          </a:xfrm>
        </p:grpSpPr>
        <p:grpSp>
          <p:nvGrpSpPr>
            <p:cNvPr id="18" name="Group 17"/>
            <p:cNvGrpSpPr/>
            <p:nvPr/>
          </p:nvGrpSpPr>
          <p:grpSpPr>
            <a:xfrm>
              <a:off x="14788" y="7006"/>
              <a:ext cx="3004" cy="2708"/>
              <a:chOff x="14788" y="7006"/>
              <a:chExt cx="3004" cy="2708"/>
            </a:xfrm>
          </p:grpSpPr>
          <p:sp>
            <p:nvSpPr>
              <p:cNvPr id="21" name="Rectangles 20"/>
              <p:cNvSpPr/>
              <p:nvPr/>
            </p:nvSpPr>
            <p:spPr>
              <a:xfrm>
                <a:off x="14788" y="7006"/>
                <a:ext cx="2830" cy="270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15520" y="7374"/>
                <a:ext cx="1911" cy="174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L</a:t>
                </a: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6424" y="8334"/>
                <a:ext cx="13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EGAL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76" y="7806"/>
              <a:ext cx="1311" cy="131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5690235" y="1753235"/>
            <a:ext cx="8134985" cy="6004560"/>
            <a:chOff x="8961" y="2761"/>
            <a:chExt cx="12811" cy="9456"/>
          </a:xfrm>
        </p:grpSpPr>
        <p:sp>
          <p:nvSpPr>
            <p:cNvPr id="33" name="Rounded Rectangle 32"/>
            <p:cNvSpPr/>
            <p:nvPr/>
          </p:nvSpPr>
          <p:spPr>
            <a:xfrm>
              <a:off x="8961" y="2761"/>
              <a:ext cx="12811" cy="9456"/>
            </a:xfrm>
            <a:prstGeom prst="round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9474" y="3816"/>
              <a:ext cx="7357" cy="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000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Право на отсрочку от частичной мобилизации</a:t>
              </a:r>
            </a:p>
            <a:p>
              <a:endParaRPr lang="ru-RU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Согласно заявлению Министерства Обороны РФ, право на отсрочку могут получить имеющие высшее образование и работающие полный рабочий день сотрудники аккредитованных ИТ-компаний.</a:t>
              </a: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2355195" y="956945"/>
            <a:ext cx="9052560" cy="6477000"/>
          </a:xfrm>
          <a:prstGeom prst="roundRect">
            <a:avLst/>
          </a:prstGeom>
          <a:blipFill rotWithShape="1"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37795" y="-1730375"/>
            <a:ext cx="3489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Лепестковая диаграмма 5 сил М.Портера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1377315"/>
            <a:ext cx="6352540" cy="5480050"/>
            <a:chOff x="0" y="2169"/>
            <a:chExt cx="10004" cy="8630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2169"/>
              <a:ext cx="9754" cy="8630"/>
              <a:chOff x="0" y="2169"/>
              <a:chExt cx="9754" cy="863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/>
              <a:srcRect b="8458"/>
              <a:stretch>
                <a:fillRect/>
              </a:stretch>
            </p:blipFill>
            <p:spPr>
              <a:xfrm>
                <a:off x="0" y="2603"/>
                <a:ext cx="9755" cy="8197"/>
              </a:xfrm>
              <a:prstGeom prst="rect">
                <a:avLst/>
              </a:prstGeom>
            </p:spPr>
          </p:pic>
          <p:sp>
            <p:nvSpPr>
              <p:cNvPr id="24" name="Text Box 23"/>
              <p:cNvSpPr txBox="1"/>
              <p:nvPr/>
            </p:nvSpPr>
            <p:spPr>
              <a:xfrm>
                <a:off x="4673" y="2169"/>
                <a:ext cx="41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en-US" sz="1200" b="1"/>
                  <a:t>6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 b="18895"/>
            <a:stretch>
              <a:fillRect/>
            </a:stretch>
          </p:blipFill>
          <p:spPr>
            <a:xfrm>
              <a:off x="4472" y="3079"/>
              <a:ext cx="972" cy="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rcRect b="26819"/>
            <a:stretch>
              <a:fillRect/>
            </a:stretch>
          </p:blipFill>
          <p:spPr>
            <a:xfrm>
              <a:off x="6443" y="5900"/>
              <a:ext cx="1109" cy="8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b="19352"/>
            <a:stretch>
              <a:fillRect/>
            </a:stretch>
          </p:blipFill>
          <p:spPr>
            <a:xfrm>
              <a:off x="5644" y="8853"/>
              <a:ext cx="1160" cy="9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rcRect b="18286"/>
            <a:stretch>
              <a:fillRect/>
            </a:stretch>
          </p:blipFill>
          <p:spPr>
            <a:xfrm>
              <a:off x="1086" y="8487"/>
              <a:ext cx="931" cy="7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rcRect b="18286"/>
            <a:stretch>
              <a:fillRect/>
            </a:stretch>
          </p:blipFill>
          <p:spPr>
            <a:xfrm>
              <a:off x="540" y="6172"/>
              <a:ext cx="933" cy="762"/>
            </a:xfrm>
            <a:prstGeom prst="rect">
              <a:avLst/>
            </a:prstGeom>
          </p:spPr>
        </p:pic>
        <p:sp>
          <p:nvSpPr>
            <p:cNvPr id="28" name="Text Box 27"/>
            <p:cNvSpPr txBox="1"/>
            <p:nvPr/>
          </p:nvSpPr>
          <p:spPr>
            <a:xfrm>
              <a:off x="5229" y="3143"/>
              <a:ext cx="402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Внутриотраслевая конкуренция</a:t>
              </a: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7270" y="6109"/>
              <a:ext cx="27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новых игроков</a:t>
              </a: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6601" y="8958"/>
              <a:ext cx="3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покупателей</a:t>
              </a:r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1888" y="8522"/>
              <a:ext cx="30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поставщиков</a:t>
              </a: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1322" y="5995"/>
              <a:ext cx="257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продуктов - заменителей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56160" y="-365125"/>
            <a:ext cx="2105660" cy="1719580"/>
            <a:chOff x="14476" y="7006"/>
            <a:chExt cx="3316" cy="2708"/>
          </a:xfrm>
        </p:grpSpPr>
        <p:grpSp>
          <p:nvGrpSpPr>
            <p:cNvPr id="18" name="Group 17"/>
            <p:cNvGrpSpPr/>
            <p:nvPr/>
          </p:nvGrpSpPr>
          <p:grpSpPr>
            <a:xfrm>
              <a:off x="14788" y="7006"/>
              <a:ext cx="3004" cy="2708"/>
              <a:chOff x="14788" y="7006"/>
              <a:chExt cx="3004" cy="2708"/>
            </a:xfrm>
          </p:grpSpPr>
          <p:sp>
            <p:nvSpPr>
              <p:cNvPr id="21" name="Rectangles 20"/>
              <p:cNvSpPr/>
              <p:nvPr/>
            </p:nvSpPr>
            <p:spPr>
              <a:xfrm>
                <a:off x="14788" y="7006"/>
                <a:ext cx="2830" cy="270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15520" y="7374"/>
                <a:ext cx="1911" cy="174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L</a:t>
                </a: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6424" y="8334"/>
                <a:ext cx="13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EGAL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6" y="7806"/>
              <a:ext cx="1311" cy="131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2456160" y="1806575"/>
            <a:ext cx="8134985" cy="6004560"/>
            <a:chOff x="8961" y="2761"/>
            <a:chExt cx="12811" cy="9456"/>
          </a:xfrm>
        </p:grpSpPr>
        <p:sp>
          <p:nvSpPr>
            <p:cNvPr id="33" name="Rounded Rectangle 32"/>
            <p:cNvSpPr/>
            <p:nvPr/>
          </p:nvSpPr>
          <p:spPr>
            <a:xfrm>
              <a:off x="8961" y="2761"/>
              <a:ext cx="12811" cy="9456"/>
            </a:xfrm>
            <a:prstGeom prst="round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9474" y="3816"/>
              <a:ext cx="7357" cy="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000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Право на отсрочку от частичной мобилизации</a:t>
              </a:r>
            </a:p>
            <a:p>
              <a:endParaRPr lang="ru-RU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Согласно заявлению Министерства Обороны РФ, право на отсрочку могут получить имеющие высшее образование и работающие полный рабочий день сотрудники аккредитованных ИТ-компаний.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92405" y="155575"/>
            <a:ext cx="3489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Лепестковая диаграмма 5 сил М.Портера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91440" y="-3909060"/>
            <a:ext cx="3664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800" b="1">
                <a:latin typeface="Arial Black" panose="020B0A04020102020204" charset="0"/>
                <a:cs typeface="Arial Black" panose="020B0A04020102020204" charset="0"/>
              </a:rPr>
              <a:t>Ключевые факторы успеха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24195" y="-5918835"/>
            <a:ext cx="9162415" cy="5787390"/>
          </a:xfrm>
          <a:prstGeom prst="round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6858000"/>
            <a:ext cx="5606415" cy="3851275"/>
            <a:chOff x="-229" y="4544"/>
            <a:chExt cx="8829" cy="6065"/>
          </a:xfrm>
        </p:grpSpPr>
        <p:sp>
          <p:nvSpPr>
            <p:cNvPr id="14" name="Text Box 13"/>
            <p:cNvSpPr txBox="1"/>
            <p:nvPr/>
          </p:nvSpPr>
          <p:spPr>
            <a:xfrm>
              <a:off x="857" y="5134"/>
              <a:ext cx="7743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в компании профессиональных и опытных сотрудников,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способных решать сложные задачи в области IT. Команда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высококвалифицированных специалистов, обладающих знаниями и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опытом в различных областях IT-технологий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rcRect b="17143"/>
            <a:stretch>
              <a:fillRect/>
            </a:stretch>
          </p:blipFill>
          <p:spPr>
            <a:xfrm>
              <a:off x="-229" y="4544"/>
              <a:ext cx="1630" cy="1352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-10898505" y="-365125"/>
            <a:ext cx="9734550" cy="7734300"/>
            <a:chOff x="-4135" y="-604"/>
            <a:chExt cx="15330" cy="12180"/>
          </a:xfrm>
        </p:grpSpPr>
        <p:sp>
          <p:nvSpPr>
            <p:cNvPr id="38" name="Rounded Rectangle 37"/>
            <p:cNvSpPr/>
            <p:nvPr/>
          </p:nvSpPr>
          <p:spPr>
            <a:xfrm>
              <a:off x="-4135" y="-604"/>
              <a:ext cx="15330" cy="12180"/>
            </a:xfrm>
            <a:prstGeom prst="round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4042" y="1058"/>
              <a:ext cx="4774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Снижение налога на прибыль</a:t>
              </a:r>
            </a:p>
            <a:p>
              <a:endParaRPr 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en-US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rPr>
                <a:t>Летом 2020 года правительство снизило налог на прибыль для IT-компаний с 20 до 3%.</a:t>
              </a: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0690225" y="895794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73390" y="975360"/>
            <a:ext cx="9052560" cy="6477000"/>
          </a:xfrm>
          <a:prstGeom prst="round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-15016480" y="729615"/>
            <a:ext cx="9052560" cy="64770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5819120" y="1377315"/>
            <a:ext cx="6352540" cy="5480050"/>
            <a:chOff x="0" y="2169"/>
            <a:chExt cx="10004" cy="863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2169"/>
              <a:ext cx="9754" cy="8630"/>
              <a:chOff x="0" y="2169"/>
              <a:chExt cx="9754" cy="863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rcRect b="8458"/>
              <a:stretch>
                <a:fillRect/>
              </a:stretch>
            </p:blipFill>
            <p:spPr>
              <a:xfrm>
                <a:off x="0" y="2603"/>
                <a:ext cx="9755" cy="8197"/>
              </a:xfrm>
              <a:prstGeom prst="rect">
                <a:avLst/>
              </a:prstGeom>
            </p:spPr>
          </p:pic>
          <p:sp>
            <p:nvSpPr>
              <p:cNvPr id="6" name="Text Box 5"/>
              <p:cNvSpPr txBox="1"/>
              <p:nvPr/>
            </p:nvSpPr>
            <p:spPr>
              <a:xfrm>
                <a:off x="4673" y="2169"/>
                <a:ext cx="41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en-US" sz="1200" b="1"/>
                  <a:t>6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rcRect b="18895"/>
            <a:stretch>
              <a:fillRect/>
            </a:stretch>
          </p:blipFill>
          <p:spPr>
            <a:xfrm>
              <a:off x="4472" y="3079"/>
              <a:ext cx="972" cy="7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rcRect b="26819"/>
            <a:stretch>
              <a:fillRect/>
            </a:stretch>
          </p:blipFill>
          <p:spPr>
            <a:xfrm>
              <a:off x="6443" y="5900"/>
              <a:ext cx="1109" cy="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rcRect b="19352"/>
            <a:stretch>
              <a:fillRect/>
            </a:stretch>
          </p:blipFill>
          <p:spPr>
            <a:xfrm>
              <a:off x="5644" y="8853"/>
              <a:ext cx="1160" cy="9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rcRect b="18286"/>
            <a:stretch>
              <a:fillRect/>
            </a:stretch>
          </p:blipFill>
          <p:spPr>
            <a:xfrm>
              <a:off x="1086" y="8487"/>
              <a:ext cx="931" cy="76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rcRect b="18286"/>
            <a:stretch>
              <a:fillRect/>
            </a:stretch>
          </p:blipFill>
          <p:spPr>
            <a:xfrm>
              <a:off x="540" y="6172"/>
              <a:ext cx="933" cy="762"/>
            </a:xfrm>
            <a:prstGeom prst="rect">
              <a:avLst/>
            </a:prstGeom>
          </p:spPr>
        </p:pic>
        <p:sp>
          <p:nvSpPr>
            <p:cNvPr id="30" name="Text Box 29"/>
            <p:cNvSpPr txBox="1"/>
            <p:nvPr/>
          </p:nvSpPr>
          <p:spPr>
            <a:xfrm>
              <a:off x="5229" y="3143"/>
              <a:ext cx="402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Внутриотраслевая конкуренция</a:t>
              </a: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7270" y="6109"/>
              <a:ext cx="27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новых игроков</a:t>
              </a:r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6601" y="8958"/>
              <a:ext cx="3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покупателей</a:t>
              </a: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1888" y="8522"/>
              <a:ext cx="30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Рыночная власть поставщиков</a:t>
              </a: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1322" y="5995"/>
              <a:ext cx="257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1200">
                  <a:latin typeface="Arial Black" panose="020B0A04020102020204" charset="0"/>
                  <a:cs typeface="Arial Black" panose="020B0A04020102020204" charset="0"/>
                </a:rPr>
                <a:t>Угроза появления продуктов - заменителей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10820" y="-1530985"/>
            <a:ext cx="3489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Лепестковая диаграмма 5 сил М.Портера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10820" y="287655"/>
            <a:ext cx="3664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800" b="1">
                <a:latin typeface="Arial Black" panose="020B0A04020102020204" charset="0"/>
                <a:cs typeface="Arial Black" panose="020B0A04020102020204" charset="0"/>
              </a:rPr>
              <a:t>Ключевые факторы успеха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24195" y="-755015"/>
            <a:ext cx="9162415" cy="5787390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-145415" y="2885440"/>
            <a:ext cx="5606415" cy="3851275"/>
            <a:chOff x="-229" y="4544"/>
            <a:chExt cx="8829" cy="6065"/>
          </a:xfrm>
        </p:grpSpPr>
        <p:sp>
          <p:nvSpPr>
            <p:cNvPr id="12" name="Text Box 11"/>
            <p:cNvSpPr txBox="1"/>
            <p:nvPr/>
          </p:nvSpPr>
          <p:spPr>
            <a:xfrm>
              <a:off x="857" y="5134"/>
              <a:ext cx="7743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в компании профессиональных и опытных сотрудников,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способных решать сложные задачи в области IT. Команда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высококвалифицированных специалистов, обладающих знаниями и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опытом в различных областях IT-технологий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rcRect b="17143"/>
            <a:stretch>
              <a:fillRect/>
            </a:stretch>
          </p:blipFill>
          <p:spPr>
            <a:xfrm>
              <a:off x="-229" y="4544"/>
              <a:ext cx="1630" cy="1352"/>
            </a:xfrm>
            <a:prstGeom prst="rect">
              <a:avLst/>
            </a:prstGeom>
          </p:spPr>
        </p:pic>
      </p:grpSp>
      <p:sp>
        <p:nvSpPr>
          <p:cNvPr id="17" name="Rounded Rectangle 16"/>
          <p:cNvSpPr/>
          <p:nvPr/>
        </p:nvSpPr>
        <p:spPr>
          <a:xfrm>
            <a:off x="5278755" y="8642350"/>
            <a:ext cx="13486130" cy="8660130"/>
          </a:xfrm>
          <a:prstGeom prst="round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-145415" y="8448675"/>
            <a:ext cx="4949190" cy="2469515"/>
            <a:chOff x="76" y="305"/>
            <a:chExt cx="7794" cy="3889"/>
          </a:xfrm>
        </p:grpSpPr>
        <p:sp>
          <p:nvSpPr>
            <p:cNvPr id="19" name="Text Box 18"/>
            <p:cNvSpPr txBox="1"/>
            <p:nvPr/>
          </p:nvSpPr>
          <p:spPr>
            <a:xfrm>
              <a:off x="1630" y="851"/>
              <a:ext cx="624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и поддержка хорошей репутации и имиджа надежного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делового партнера, эффективная система маркетинга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rcRect b="20943"/>
            <a:stretch>
              <a:fillRect/>
            </a:stretch>
          </p:blipFill>
          <p:spPr>
            <a:xfrm>
              <a:off x="76" y="305"/>
              <a:ext cx="1554" cy="1229"/>
            </a:xfrm>
            <a:prstGeom prst="rect">
              <a:avLst/>
            </a:prstGeom>
          </p:spPr>
        </p:pic>
      </p:grpSp>
      <p:sp>
        <p:nvSpPr>
          <p:cNvPr id="15" name="Text Box 14"/>
          <p:cNvSpPr txBox="1"/>
          <p:nvPr/>
        </p:nvSpPr>
        <p:spPr>
          <a:xfrm>
            <a:off x="10690225" y="621474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КФУ-1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210820" y="12711430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090795" y="743585"/>
            <a:ext cx="13486130" cy="86601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606415" y="-6315075"/>
            <a:ext cx="9162415" cy="57873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3837940"/>
            <a:ext cx="5606415" cy="3851275"/>
            <a:chOff x="-229" y="4544"/>
            <a:chExt cx="8829" cy="6065"/>
          </a:xfrm>
        </p:grpSpPr>
        <p:sp>
          <p:nvSpPr>
            <p:cNvPr id="12" name="Text Box 11"/>
            <p:cNvSpPr txBox="1"/>
            <p:nvPr/>
          </p:nvSpPr>
          <p:spPr>
            <a:xfrm>
              <a:off x="857" y="5134"/>
              <a:ext cx="7743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в компании профессиональных и опытных сотрудников,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способных решать сложные задачи в области IT. Команда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высококвалифицированных специалистов, обладающих знаниями и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опытом в различных областях IT-технологий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rcRect b="17143"/>
            <a:stretch>
              <a:fillRect/>
            </a:stretch>
          </p:blipFill>
          <p:spPr>
            <a:xfrm>
              <a:off x="-229" y="4544"/>
              <a:ext cx="1630" cy="1352"/>
            </a:xfrm>
            <a:prstGeom prst="rect">
              <a:avLst/>
            </a:prstGeom>
          </p:spPr>
        </p:pic>
      </p:grpSp>
      <p:sp>
        <p:nvSpPr>
          <p:cNvPr id="18" name="Text Box 17"/>
          <p:cNvSpPr txBox="1"/>
          <p:nvPr/>
        </p:nvSpPr>
        <p:spPr>
          <a:xfrm>
            <a:off x="287020" y="-5096510"/>
            <a:ext cx="3664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800" b="1">
                <a:latin typeface="Arial Black" panose="020B0A04020102020204" charset="0"/>
                <a:cs typeface="Arial Black" panose="020B0A04020102020204" charset="0"/>
              </a:rPr>
              <a:t>Ключевые факторы успеха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8260" y="193675"/>
            <a:ext cx="4949190" cy="2469515"/>
            <a:chOff x="76" y="305"/>
            <a:chExt cx="7794" cy="3889"/>
          </a:xfrm>
        </p:grpSpPr>
        <p:sp>
          <p:nvSpPr>
            <p:cNvPr id="15" name="Text Box 14"/>
            <p:cNvSpPr txBox="1"/>
            <p:nvPr/>
          </p:nvSpPr>
          <p:spPr>
            <a:xfrm>
              <a:off x="1630" y="851"/>
              <a:ext cx="624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и поддержка хорошей репутации и имиджа надежного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делового партнера, эффективная система маркетинга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rcRect b="20943"/>
            <a:stretch>
              <a:fillRect/>
            </a:stretch>
          </p:blipFill>
          <p:spPr>
            <a:xfrm>
              <a:off x="76" y="305"/>
              <a:ext cx="1554" cy="122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180455" y="-3463290"/>
            <a:ext cx="5697855" cy="2597150"/>
            <a:chOff x="0" y="746"/>
            <a:chExt cx="8973" cy="4090"/>
          </a:xfrm>
        </p:grpSpPr>
        <p:sp>
          <p:nvSpPr>
            <p:cNvPr id="23" name="Text Box 22"/>
            <p:cNvSpPr txBox="1"/>
            <p:nvPr/>
          </p:nvSpPr>
          <p:spPr>
            <a:xfrm>
              <a:off x="1453" y="1493"/>
              <a:ext cx="752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Умение строить долгосрочные отношения с клиентами и партнерами,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основанные на взаимном доверии и понимании, верность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обязательствам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rcRect b="16829"/>
            <a:stretch>
              <a:fillRect/>
            </a:stretch>
          </p:blipFill>
          <p:spPr>
            <a:xfrm>
              <a:off x="0" y="746"/>
              <a:ext cx="1746" cy="145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-3344545" y="-12106275"/>
            <a:ext cx="9525000" cy="5791200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31445" y="618299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КФУ-2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823575" y="-52768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518390" y="1841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5310505" y="0"/>
            <a:ext cx="4949190" cy="2469515"/>
            <a:chOff x="76" y="305"/>
            <a:chExt cx="7794" cy="3889"/>
          </a:xfrm>
        </p:grpSpPr>
        <p:sp>
          <p:nvSpPr>
            <p:cNvPr id="15" name="Text Box 14"/>
            <p:cNvSpPr txBox="1"/>
            <p:nvPr/>
          </p:nvSpPr>
          <p:spPr>
            <a:xfrm>
              <a:off x="1630" y="851"/>
              <a:ext cx="624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Наличие и поддержка хорошей репутации и имиджа надежного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делового партнера, эффективная система маркетинга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rcRect b="20943"/>
            <a:stretch>
              <a:fillRect/>
            </a:stretch>
          </p:blipFill>
          <p:spPr>
            <a:xfrm>
              <a:off x="76" y="305"/>
              <a:ext cx="1554" cy="1229"/>
            </a:xfrm>
            <a:prstGeom prst="rect">
              <a:avLst/>
            </a:prstGeom>
          </p:spPr>
        </p:pic>
      </p:grpSp>
      <p:sp>
        <p:nvSpPr>
          <p:cNvPr id="17" name="Rounded Rectangle 16"/>
          <p:cNvSpPr/>
          <p:nvPr/>
        </p:nvSpPr>
        <p:spPr>
          <a:xfrm>
            <a:off x="12888595" y="780415"/>
            <a:ext cx="13486130" cy="86601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243955" y="3394710"/>
            <a:ext cx="5697855" cy="2597150"/>
            <a:chOff x="0" y="746"/>
            <a:chExt cx="8973" cy="4090"/>
          </a:xfrm>
        </p:grpSpPr>
        <p:sp>
          <p:nvSpPr>
            <p:cNvPr id="2" name="Text Box 1"/>
            <p:cNvSpPr txBox="1"/>
            <p:nvPr/>
          </p:nvSpPr>
          <p:spPr>
            <a:xfrm>
              <a:off x="1453" y="1493"/>
              <a:ext cx="752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Умение строить долгосрочные отношения с клиентами и партнерами,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основанные на взаимном доверии и понимании, верность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обязательствам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rcRect b="16829"/>
            <a:stretch>
              <a:fillRect/>
            </a:stretch>
          </p:blipFill>
          <p:spPr>
            <a:xfrm>
              <a:off x="0" y="746"/>
              <a:ext cx="1746" cy="1453"/>
            </a:xfrm>
            <a:prstGeom prst="rect">
              <a:avLst/>
            </a:prstGeom>
          </p:spPr>
        </p:pic>
      </p:grpSp>
      <p:sp>
        <p:nvSpPr>
          <p:cNvPr id="6" name="Rounded Rectangle 5"/>
          <p:cNvSpPr/>
          <p:nvPr/>
        </p:nvSpPr>
        <p:spPr>
          <a:xfrm>
            <a:off x="-3305175" y="-1473835"/>
            <a:ext cx="9525000" cy="579120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3394690" y="-6426835"/>
            <a:ext cx="10391775" cy="677354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5172075" y="6858000"/>
            <a:ext cx="4811395" cy="3147695"/>
            <a:chOff x="-186" y="3544"/>
            <a:chExt cx="7577" cy="4957"/>
          </a:xfrm>
        </p:grpSpPr>
        <p:sp>
          <p:nvSpPr>
            <p:cNvPr id="21" name="Text Box 20"/>
            <p:cNvSpPr txBox="1"/>
            <p:nvPr/>
          </p:nvSpPr>
          <p:spPr>
            <a:xfrm>
              <a:off x="1000" y="4092"/>
              <a:ext cx="6391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Использование передовых технологий и инновационных подходов к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решению задач, быстрая адаптация компании к технологическим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прогрессам, изменениям на рынке и конкурентной среде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rcRect b="16610"/>
            <a:stretch>
              <a:fillRect/>
            </a:stretch>
          </p:blipFill>
          <p:spPr>
            <a:xfrm>
              <a:off x="-186" y="3544"/>
              <a:ext cx="1461" cy="1218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10680065" y="129540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КФУ-3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-2559685" y="0"/>
            <a:ext cx="148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КФУ-4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-1729105" y="6182995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192000" y="7661910"/>
            <a:ext cx="5697855" cy="2597150"/>
            <a:chOff x="0" y="746"/>
            <a:chExt cx="8973" cy="4090"/>
          </a:xfrm>
        </p:grpSpPr>
        <p:sp>
          <p:nvSpPr>
            <p:cNvPr id="2" name="Text Box 1"/>
            <p:cNvSpPr txBox="1"/>
            <p:nvPr/>
          </p:nvSpPr>
          <p:spPr>
            <a:xfrm>
              <a:off x="1453" y="1493"/>
              <a:ext cx="7520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Умение строить долгосрочные отношения с клиентами и партнерами,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основанные на взаимном доверии и понимании, верность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обязательствам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 b="16829"/>
            <a:stretch>
              <a:fillRect/>
            </a:stretch>
          </p:blipFill>
          <p:spPr>
            <a:xfrm>
              <a:off x="0" y="746"/>
              <a:ext cx="1746" cy="1453"/>
            </a:xfrm>
            <a:prstGeom prst="rect">
              <a:avLst/>
            </a:prstGeom>
          </p:spPr>
        </p:pic>
      </p:grpSp>
      <p:sp>
        <p:nvSpPr>
          <p:cNvPr id="6" name="Rounded Rectangle 5"/>
          <p:cNvSpPr/>
          <p:nvPr/>
        </p:nvSpPr>
        <p:spPr>
          <a:xfrm>
            <a:off x="-8715375" y="-6655435"/>
            <a:ext cx="9525000" cy="579120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-118110" y="2250440"/>
            <a:ext cx="4811395" cy="3147695"/>
            <a:chOff x="-186" y="3544"/>
            <a:chExt cx="7577" cy="4957"/>
          </a:xfrm>
        </p:grpSpPr>
        <p:sp>
          <p:nvSpPr>
            <p:cNvPr id="5" name="Text Box 4"/>
            <p:cNvSpPr txBox="1"/>
            <p:nvPr/>
          </p:nvSpPr>
          <p:spPr>
            <a:xfrm>
              <a:off x="1000" y="4092"/>
              <a:ext cx="6391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Использование передовых технологий и инновационных подходов к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решению задач, быстрая адаптация компании к технологическим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прогрессам, изменениям на рынке и конкурентной среде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rcRect b="16610"/>
            <a:stretch>
              <a:fillRect/>
            </a:stretch>
          </p:blipFill>
          <p:spPr>
            <a:xfrm>
              <a:off x="-186" y="3544"/>
              <a:ext cx="1461" cy="1218"/>
            </a:xfrm>
            <a:prstGeom prst="rect">
              <a:avLst/>
            </a:prstGeom>
          </p:spPr>
        </p:pic>
      </p:grpSp>
      <p:sp>
        <p:nvSpPr>
          <p:cNvPr id="9" name="Rounded Rectangle 8"/>
          <p:cNvSpPr/>
          <p:nvPr/>
        </p:nvSpPr>
        <p:spPr>
          <a:xfrm>
            <a:off x="4963160" y="-864235"/>
            <a:ext cx="10391775" cy="67735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624810" y="2598420"/>
            <a:ext cx="5793105" cy="334962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/>
          <p:cNvGraphicFramePr/>
          <p:nvPr/>
        </p:nvGraphicFramePr>
        <p:xfrm>
          <a:off x="-6734175" y="1891665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-14624050" y="230505"/>
            <a:ext cx="88449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Оценка положения компании  </a:t>
            </a:r>
            <a:r>
              <a:rPr lang="en-US" sz="2800" b="1">
                <a:latin typeface="Arial Black" panose="020B0A04020102020204" charset="0"/>
                <a:cs typeface="Arial Black" panose="020B0A04020102020204" charset="0"/>
              </a:rPr>
              <a:t>Axenix </a:t>
            </a:r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по КФУ в сравнении с основными конкурентами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61290" y="99695"/>
            <a:ext cx="148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КФУ-4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0549255" y="-3613150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811395" y="7900035"/>
            <a:ext cx="10391775" cy="677354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4606925"/>
            <a:ext cx="4811395" cy="3147695"/>
            <a:chOff x="-186" y="3544"/>
            <a:chExt cx="7577" cy="4957"/>
          </a:xfrm>
        </p:grpSpPr>
        <p:sp>
          <p:nvSpPr>
            <p:cNvPr id="5" name="Text Box 4"/>
            <p:cNvSpPr txBox="1"/>
            <p:nvPr/>
          </p:nvSpPr>
          <p:spPr>
            <a:xfrm>
              <a:off x="1000" y="4092"/>
              <a:ext cx="6391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Использование передовых технологий и инновационных подходов к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решению задач, быстрая адаптация компании к технологическим</a:t>
              </a:r>
            </a:p>
            <a:p>
              <a:r>
                <a:rPr lang="en-US" sz="2200">
                  <a:latin typeface="Agency FB" panose="020B0503020202020204" charset="0"/>
                  <a:cs typeface="Agency FB" panose="020B0503020202020204" charset="0"/>
                </a:rPr>
                <a:t>прогрессам, изменениям на рынке и конкурентной среде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rcRect b="16610"/>
            <a:stretch>
              <a:fillRect/>
            </a:stretch>
          </p:blipFill>
          <p:spPr>
            <a:xfrm>
              <a:off x="-186" y="3544"/>
              <a:ext cx="1461" cy="1218"/>
            </a:xfrm>
            <a:prstGeom prst="rect">
              <a:avLst/>
            </a:prstGeom>
          </p:spPr>
        </p:pic>
      </p:grpSp>
      <p:sp>
        <p:nvSpPr>
          <p:cNvPr id="10" name="Text Box 9"/>
          <p:cNvSpPr txBox="1"/>
          <p:nvPr/>
        </p:nvSpPr>
        <p:spPr>
          <a:xfrm>
            <a:off x="215265" y="200025"/>
            <a:ext cx="88449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Оценка положения компании  </a:t>
            </a:r>
            <a:r>
              <a:rPr lang="en-US" sz="2800" b="1">
                <a:latin typeface="Arial Black" panose="020B0A04020102020204" charset="0"/>
                <a:cs typeface="Arial Black" panose="020B0A04020102020204" charset="0"/>
              </a:rPr>
              <a:t>Axenix </a:t>
            </a:r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по КФУ в сравнении с основными конкурентами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215265" y="182118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6565265" y="2367280"/>
            <a:ext cx="5793105" cy="33496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15265" y="-559435"/>
            <a:ext cx="148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КФУ-4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9545" y="7706360"/>
            <a:ext cx="6395085" cy="689610"/>
            <a:chOff x="0" y="208"/>
            <a:chExt cx="10071" cy="1086"/>
          </a:xfrm>
        </p:grpSpPr>
        <p:sp>
          <p:nvSpPr>
            <p:cNvPr id="2" name="Text Box 1"/>
            <p:cNvSpPr txBox="1"/>
            <p:nvPr/>
          </p:nvSpPr>
          <p:spPr>
            <a:xfrm>
              <a:off x="1357" y="341"/>
              <a:ext cx="87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Первичный </a:t>
              </a:r>
              <a:r>
                <a:rPr lang="en-US" altLang="en-US" sz="28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анализ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rcRect b="19886"/>
            <a:stretch>
              <a:fillRect/>
            </a:stretch>
          </p:blipFill>
          <p:spPr>
            <a:xfrm>
              <a:off x="0" y="208"/>
              <a:ext cx="1357" cy="10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15265" y="8656955"/>
            <a:ext cx="4751705" cy="4342130"/>
            <a:chOff x="339" y="2469"/>
            <a:chExt cx="7483" cy="6838"/>
          </a:xfrm>
        </p:grpSpPr>
        <p:sp>
          <p:nvSpPr>
            <p:cNvPr id="17" name="Text Box 16"/>
            <p:cNvSpPr txBox="1"/>
            <p:nvPr/>
          </p:nvSpPr>
          <p:spPr>
            <a:xfrm>
              <a:off x="934" y="2911"/>
              <a:ext cx="6888" cy="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Слабые стороны</a:t>
              </a: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может иметь слабое присутствие в определенных географических регионах и отраслях, что может ограничивать ее потенциал роста. </a:t>
              </a: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  <a:sym typeface="+mn-ea"/>
                </a:rPr>
                <a:t>2. Как и любая другая компания,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  <a:sym typeface="+mn-ea"/>
                </a:rPr>
                <a:t>имеет несколько ключевых клиентов, которые приносят ей большую часть дохода, а в случае их ухода, компания понесет огромные убытки.</a:t>
              </a:r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rcRect b="18743"/>
            <a:stretch>
              <a:fillRect/>
            </a:stretch>
          </p:blipFill>
          <p:spPr>
            <a:xfrm>
              <a:off x="339" y="2469"/>
              <a:ext cx="1316" cy="107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173345" y="8780145"/>
            <a:ext cx="7018655" cy="5013960"/>
            <a:chOff x="7798" y="1295"/>
            <a:chExt cx="11053" cy="7896"/>
          </a:xfrm>
        </p:grpSpPr>
        <p:sp>
          <p:nvSpPr>
            <p:cNvPr id="20" name="Text Box 19"/>
            <p:cNvSpPr txBox="1"/>
            <p:nvPr/>
          </p:nvSpPr>
          <p:spPr>
            <a:xfrm>
              <a:off x="8795" y="1486"/>
              <a:ext cx="10056" cy="7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Сильные стороны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опытных специалистов в области IT-технологий, которые могут разрабатывать инновационные решения для своих клиентов.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широкую клиентскую базу(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Yandex Cloud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, Лента и т.д.) и сотрудничает со множеством учебных заведений(ВШЭ, КубГУ и т.д.)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30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летний опыт, который перешел к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от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. Это позволяет компании наиболее качественно оказывать услуги IT-консалтинга.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4. Развитая маркетинговая стратегия, которая также как и для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позволяет привлекать все больше новых клиентов.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rcRect b="22857"/>
            <a:stretch>
              <a:fillRect/>
            </a:stretch>
          </p:blipFill>
          <p:spPr>
            <a:xfrm>
              <a:off x="7798" y="1295"/>
              <a:ext cx="1260" cy="9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215265" y="-8065135"/>
            <a:ext cx="88449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Оценка положения компании  </a:t>
            </a:r>
            <a:r>
              <a:rPr lang="en-US" sz="2800" b="1">
                <a:latin typeface="Arial Black" panose="020B0A04020102020204" charset="0"/>
                <a:cs typeface="Arial Black" panose="020B0A04020102020204" charset="0"/>
              </a:rPr>
              <a:t>Axenix </a:t>
            </a:r>
            <a:r>
              <a:rPr lang="ru-RU" sz="2800" b="1">
                <a:latin typeface="Arial Black" panose="020B0A04020102020204" charset="0"/>
                <a:cs typeface="Arial Black" panose="020B0A04020102020204" charset="0"/>
              </a:rPr>
              <a:t>по КФУ в сравнении с основными конкурентами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215265" y="-5655945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6565265" y="-11682730"/>
            <a:ext cx="5793105" cy="33496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132080"/>
            <a:ext cx="6395085" cy="689610"/>
            <a:chOff x="0" y="208"/>
            <a:chExt cx="10071" cy="1086"/>
          </a:xfrm>
        </p:grpSpPr>
        <p:sp>
          <p:nvSpPr>
            <p:cNvPr id="2" name="Text Box 1"/>
            <p:cNvSpPr txBox="1"/>
            <p:nvPr/>
          </p:nvSpPr>
          <p:spPr>
            <a:xfrm>
              <a:off x="1357" y="341"/>
              <a:ext cx="87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Первичный </a:t>
              </a:r>
              <a:r>
                <a:rPr lang="en-US" altLang="en-US" sz="28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анализ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rcRect b="19886"/>
            <a:stretch>
              <a:fillRect/>
            </a:stretch>
          </p:blipFill>
          <p:spPr>
            <a:xfrm>
              <a:off x="0" y="208"/>
              <a:ext cx="1357" cy="108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966970" y="822325"/>
            <a:ext cx="7018655" cy="5013960"/>
            <a:chOff x="7798" y="1295"/>
            <a:chExt cx="11053" cy="7896"/>
          </a:xfrm>
        </p:grpSpPr>
        <p:sp>
          <p:nvSpPr>
            <p:cNvPr id="6" name="Text Box 5"/>
            <p:cNvSpPr txBox="1"/>
            <p:nvPr/>
          </p:nvSpPr>
          <p:spPr>
            <a:xfrm>
              <a:off x="8795" y="1486"/>
              <a:ext cx="10056" cy="7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Сильные стороны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опытных специалистов в области IT-технологий, которые могут разрабатывать инновационные решения для своих клиентов.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широкую клиентскую базу(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Yandex Cloud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, Лента и т.д.) и сотрудничает со множеством учебных заведений(ВШЭ, КубГУ и т.д.)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30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летний опыт, который перешел к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от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. Это позволяет компании наиболее качественно оказывать услуги IT-консалтинга.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4. Развитая маркетинговая стратегия, которая также как и для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позволяет привлекать все больше новых клиентов.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rcRect b="22857"/>
            <a:stretch>
              <a:fillRect/>
            </a:stretch>
          </p:blipFill>
          <p:spPr>
            <a:xfrm>
              <a:off x="7798" y="1295"/>
              <a:ext cx="1260" cy="97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15265" y="1567815"/>
            <a:ext cx="4751705" cy="4065270"/>
            <a:chOff x="339" y="2469"/>
            <a:chExt cx="7483" cy="6402"/>
          </a:xfrm>
        </p:grpSpPr>
        <p:sp>
          <p:nvSpPr>
            <p:cNvPr id="17" name="Text Box 16"/>
            <p:cNvSpPr txBox="1"/>
            <p:nvPr/>
          </p:nvSpPr>
          <p:spPr>
            <a:xfrm>
              <a:off x="934" y="2911"/>
              <a:ext cx="6888" cy="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Слабые стороны</a:t>
              </a:r>
            </a:p>
            <a:p>
              <a:endParaRPr lang="ru-RU"/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может иметь слабое присутствие в определенных географических регионах и отраслях, что может ограничивать ее потенциал роста. </a:t>
              </a: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2. Как и любая другая компания,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имеет несколько ключевых клиентов, которые приносят ей большую часть дохода, а в случае их ухода, компания понесет огромные убытки.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rcRect b="18743"/>
            <a:stretch>
              <a:fillRect/>
            </a:stretch>
          </p:blipFill>
          <p:spPr>
            <a:xfrm>
              <a:off x="339" y="2469"/>
              <a:ext cx="1316" cy="107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0" y="7280910"/>
            <a:ext cx="6104890" cy="4190365"/>
            <a:chOff x="0" y="139"/>
            <a:chExt cx="9614" cy="6599"/>
          </a:xfrm>
        </p:grpSpPr>
        <p:sp>
          <p:nvSpPr>
            <p:cNvPr id="5" name="Text Box 4"/>
            <p:cNvSpPr txBox="1"/>
            <p:nvPr/>
          </p:nvSpPr>
          <p:spPr>
            <a:xfrm>
              <a:off x="1354" y="342"/>
              <a:ext cx="8260" cy="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Возможности</a:t>
              </a:r>
              <a:endParaRPr lang="ru-RU"/>
            </a:p>
            <a:p>
              <a:pPr algn="l"/>
              <a:endParaRPr lang="ru-RU"/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Есть возможность расширить свой бизнес на новые рынки, такие как рынки развивающихся стран, где есть высокий спрос на IT-технологии.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2.  Можно масштабироваться в Казахстане и России(так как там уже есть офисы), а именно открытие большего числа офисов для расширения территории деятельности.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3. Ввиду огромного спроса вокруг ИИ есть возможность заняться исследовательской деятельностью в секторе ИИ-решений.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rcRect b="18010"/>
            <a:stretch>
              <a:fillRect/>
            </a:stretch>
          </p:blipFill>
          <p:spPr>
            <a:xfrm>
              <a:off x="0" y="139"/>
              <a:ext cx="1497" cy="122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565265" y="-6413500"/>
            <a:ext cx="5521325" cy="5169535"/>
            <a:chOff x="10266" y="342"/>
            <a:chExt cx="8695" cy="8141"/>
          </a:xfrm>
        </p:grpSpPr>
        <p:sp>
          <p:nvSpPr>
            <p:cNvPr id="13" name="Text Box 12"/>
            <p:cNvSpPr txBox="1"/>
            <p:nvPr/>
          </p:nvSpPr>
          <p:spPr>
            <a:xfrm>
              <a:off x="11110" y="342"/>
              <a:ext cx="7851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Угрозы</a:t>
              </a:r>
            </a:p>
            <a:p>
              <a:pPr algn="l"/>
              <a:endParaRPr lang="ru-RU" altLang="en-US"/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Рост конкуренции на рынке может привести к снижению цен на услуги Axenix и уменьшению рентабельности.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Угрозы кибератак и нарушения данных могут повредить репутации компании и нанести ущерб ее бизнесу.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Непостоянные поставки уникальных продуктов. На протяжении многих лет фирма производила различные продукты, но они часто реагируют на разработки других компаний и поставки новых товаров нерегулярны, что приводит к резким колебаниям объемов продаж с течением времени.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rcRect b="22857"/>
            <a:stretch>
              <a:fillRect/>
            </a:stretch>
          </p:blipFill>
          <p:spPr>
            <a:xfrm>
              <a:off x="10266" y="342"/>
              <a:ext cx="844" cy="6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6765290" y="132715"/>
            <a:ext cx="6395085" cy="689610"/>
            <a:chOff x="0" y="208"/>
            <a:chExt cx="10071" cy="1086"/>
          </a:xfrm>
        </p:grpSpPr>
        <p:sp>
          <p:nvSpPr>
            <p:cNvPr id="2" name="Text Box 1"/>
            <p:cNvSpPr txBox="1"/>
            <p:nvPr/>
          </p:nvSpPr>
          <p:spPr>
            <a:xfrm>
              <a:off x="1357" y="341"/>
              <a:ext cx="87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Первичный </a:t>
              </a:r>
              <a:r>
                <a:rPr lang="en-US" altLang="en-US" sz="28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анализ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 b="19886"/>
            <a:stretch>
              <a:fillRect/>
            </a:stretch>
          </p:blipFill>
          <p:spPr>
            <a:xfrm>
              <a:off x="0" y="208"/>
              <a:ext cx="1357" cy="10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-6765290" y="1439545"/>
            <a:ext cx="4751705" cy="4342130"/>
            <a:chOff x="339" y="2469"/>
            <a:chExt cx="7483" cy="6838"/>
          </a:xfrm>
        </p:grpSpPr>
        <p:sp>
          <p:nvSpPr>
            <p:cNvPr id="17" name="Text Box 16"/>
            <p:cNvSpPr txBox="1"/>
            <p:nvPr/>
          </p:nvSpPr>
          <p:spPr>
            <a:xfrm>
              <a:off x="934" y="2911"/>
              <a:ext cx="6888" cy="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Слабые стороны</a:t>
              </a:r>
            </a:p>
            <a:p>
              <a:endParaRPr lang="ru-RU"/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может иметь слабое присутствие в определенных географических регионах и отраслях, что может ограничивать ее потенциал роста. </a:t>
              </a: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  <a:sym typeface="+mn-ea"/>
                </a:rPr>
                <a:t>2. Как и любая другая компания, </a:t>
              </a:r>
              <a:r>
                <a:rPr lang="ru-RU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Axenix </a:t>
              </a:r>
              <a:r>
                <a:rPr lang="ru-RU">
                  <a:latin typeface="Agency FB" panose="020B0503020202020204" charset="0"/>
                  <a:cs typeface="Agency FB" panose="020B0503020202020204" charset="0"/>
                  <a:sym typeface="+mn-ea"/>
                </a:rPr>
                <a:t>имеет несколько ключевых клиентов, которые приносят ей большую часть дохода, а в случае их ухода, компания понесет огромные убытки.</a:t>
              </a:r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 b="18743"/>
            <a:stretch>
              <a:fillRect/>
            </a:stretch>
          </p:blipFill>
          <p:spPr>
            <a:xfrm>
              <a:off x="339" y="2469"/>
              <a:ext cx="1316" cy="107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0" y="88265"/>
            <a:ext cx="6104890" cy="4190365"/>
            <a:chOff x="0" y="139"/>
            <a:chExt cx="9614" cy="6599"/>
          </a:xfrm>
        </p:grpSpPr>
        <p:sp>
          <p:nvSpPr>
            <p:cNvPr id="5" name="Text Box 4"/>
            <p:cNvSpPr txBox="1"/>
            <p:nvPr/>
          </p:nvSpPr>
          <p:spPr>
            <a:xfrm>
              <a:off x="1354" y="342"/>
              <a:ext cx="8260" cy="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Возможности</a:t>
              </a:r>
              <a:endParaRPr lang="ru-RU"/>
            </a:p>
            <a:p>
              <a:pPr algn="l"/>
              <a:endParaRPr lang="ru-RU"/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Есть возможность расширить свой бизнес на новые рынки, такие как рынки развивающихся стран, где есть высокий спрос на IT-технологии.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2.  Можно масштабироваться в Казахстане и России(так как там уже есть офисы), а именно открытие большего числа офисов для расширения территории деятельности.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3. Ввиду огромного спроса вокруг ИИ есть возможность заняться исследовательской деятельностью в секторе ИИ-решений.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rcRect b="18010"/>
            <a:stretch>
              <a:fillRect/>
            </a:stretch>
          </p:blipFill>
          <p:spPr>
            <a:xfrm>
              <a:off x="0" y="139"/>
              <a:ext cx="1497" cy="122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518910" y="217170"/>
            <a:ext cx="5521325" cy="5169535"/>
            <a:chOff x="10266" y="342"/>
            <a:chExt cx="8695" cy="8141"/>
          </a:xfrm>
        </p:grpSpPr>
        <p:sp>
          <p:nvSpPr>
            <p:cNvPr id="13" name="Text Box 12"/>
            <p:cNvSpPr txBox="1"/>
            <p:nvPr/>
          </p:nvSpPr>
          <p:spPr>
            <a:xfrm>
              <a:off x="11110" y="342"/>
              <a:ext cx="7851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Угрозы</a:t>
              </a:r>
            </a:p>
            <a:p>
              <a:pPr algn="l"/>
              <a:endParaRPr lang="ru-RU" altLang="en-US"/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Рост конкуренции на рынке может привести к снижению цен на услуги Axenix и уменьшению рентабельности.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Угрозы кибератак и нарушения данных могут повредить репутации компании и нанести ущерб ее бизнесу.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Непостоянные поставки уникальных продуктов. На протяжении многих лет фирма производила различные продукты, но они часто реагируют на разработки других компаний и поставки новых товаров нерегулярны, что приводит к резким колебаниям объемов продаж с течением времени.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rcRect b="22857"/>
            <a:stretch>
              <a:fillRect/>
            </a:stretch>
          </p:blipFill>
          <p:spPr>
            <a:xfrm>
              <a:off x="10266" y="342"/>
              <a:ext cx="844" cy="65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-8864600" y="0"/>
            <a:ext cx="8495030" cy="602615"/>
            <a:chOff x="0" y="148"/>
            <a:chExt cx="13378" cy="949"/>
          </a:xfrm>
        </p:grpSpPr>
        <p:sp>
          <p:nvSpPr>
            <p:cNvPr id="21" name="Text Box 20"/>
            <p:cNvSpPr txBox="1"/>
            <p:nvPr/>
          </p:nvSpPr>
          <p:spPr>
            <a:xfrm>
              <a:off x="752" y="275"/>
              <a:ext cx="1262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SO | WO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rcRect b="18524"/>
            <a:stretch>
              <a:fillRect/>
            </a:stretch>
          </p:blipFill>
          <p:spPr>
            <a:xfrm>
              <a:off x="0" y="148"/>
              <a:ext cx="956" cy="779"/>
            </a:xfrm>
            <a:prstGeom prst="rect">
              <a:avLst/>
            </a:prstGeom>
          </p:spPr>
        </p:pic>
      </p:grpSp>
      <p:sp>
        <p:nvSpPr>
          <p:cNvPr id="7" name="Text Box 6"/>
          <p:cNvSpPr txBox="1"/>
          <p:nvPr/>
        </p:nvSpPr>
        <p:spPr>
          <a:xfrm>
            <a:off x="-10922000" y="822960"/>
            <a:ext cx="41567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Strengths&amp;Opportunities</a:t>
            </a:r>
          </a:p>
          <a:p>
            <a:pPr algn="l"/>
            <a:endParaRPr lang="en-US"/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Стимулирование сильного IT сектора компании с помощью новых специалистов из ведущих вузов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Расширение бизнеса с помощью наработок прошлых лет и развитой маркетинговой стратегии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84150" y="7839075"/>
            <a:ext cx="47307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Weaknesses&amp;Opportunities</a:t>
            </a:r>
            <a:endParaRPr lang="en-US" sz="2200"/>
          </a:p>
          <a:p>
            <a:pPr algn="l"/>
            <a:endParaRPr lang="en-US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altLang="ru-RU">
                <a:latin typeface="Arial Narrow" panose="020B0606020202030204" charset="0"/>
                <a:cs typeface="Arial Narrow" panose="020B0606020202030204" charset="0"/>
              </a:rPr>
              <a:t>Axenix </a:t>
            </a:r>
            <a:r>
              <a:rPr lang="en-US" altLang="ru-RU">
                <a:latin typeface="Agency FB" panose="020B0503020202020204" charset="0"/>
                <a:cs typeface="Agency FB" panose="020B0503020202020204" charset="0"/>
              </a:rPr>
              <a:t>может масштабировать свой бизнес за счёт вложения средств в перспективные технологии, и привлекая тем самым новых клиентов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75275" y="-7445375"/>
            <a:ext cx="8345170" cy="661098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190730" y="868045"/>
            <a:ext cx="7018655" cy="5013960"/>
            <a:chOff x="7798" y="1295"/>
            <a:chExt cx="11053" cy="7896"/>
          </a:xfrm>
        </p:grpSpPr>
        <p:sp>
          <p:nvSpPr>
            <p:cNvPr id="24" name="Text Box 23"/>
            <p:cNvSpPr txBox="1"/>
            <p:nvPr/>
          </p:nvSpPr>
          <p:spPr>
            <a:xfrm>
              <a:off x="8795" y="1486"/>
              <a:ext cx="10056" cy="7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4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Сильные стороны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опытных специалистов в области IT-технологий, которые могут разрабатывать инновационные решения для своих клиентов.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Компания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имеет широкую клиентскую базу(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Yandex Cloud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, Лента и т.д.) и сотрудничает со множеством учебных заведений(ВШЭ, КубГУ и т.д.)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30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летний опыт, который перешел к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от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. Это позволяет компании наиболее качественно оказывать услуги IT-консалтинга.</a:t>
              </a:r>
            </a:p>
            <a:p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4. Развитая маркетинговая стратегия, которая также как и для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Accenture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позволяет привлекать все больше новых клиентов.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rcRect b="22857"/>
            <a:stretch>
              <a:fillRect/>
            </a:stretch>
          </p:blipFill>
          <p:spPr>
            <a:xfrm>
              <a:off x="7798" y="1295"/>
              <a:ext cx="1260" cy="9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25640" y="1364615"/>
            <a:ext cx="5166360" cy="4128135"/>
            <a:chOff x="10881" y="1339"/>
            <a:chExt cx="8136" cy="6501"/>
          </a:xfrm>
        </p:grpSpPr>
        <p:sp>
          <p:nvSpPr>
            <p:cNvPr id="4" name="Text Box 3"/>
            <p:cNvSpPr txBox="1"/>
            <p:nvPr/>
          </p:nvSpPr>
          <p:spPr>
            <a:xfrm>
              <a:off x="10881" y="1339"/>
              <a:ext cx="8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Курсовой проект </a:t>
              </a:r>
            </a:p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“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анализ компании 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Axenix”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325" y="4110"/>
              <a:ext cx="7249" cy="373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sunrise" dir="t">
                <a:rot lat="0" lon="0" rev="0"/>
              </a:lightRig>
            </a:scene3d>
            <a:sp3d prstMaterial="dkEdge"/>
          </p:spPr>
          <p:txBody>
            <a:bodyPr wrap="square" rtlCol="0">
              <a:spAutoFit/>
            </a:bodyPr>
            <a:lstStyle/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Выполнили: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Бедарев Артём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Дюжаков Тимофей Алексеевич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Маркин Андрей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Марченко Владислав Михайлович</a:t>
              </a:r>
            </a:p>
            <a:p>
              <a:r>
                <a:rPr lang="ru-RU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Преснухина Полина Александровна</a:t>
              </a:r>
              <a:endParaRPr lang="ru-RU">
                <a:solidFill>
                  <a:srgbClr val="E16513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Научный руководитель: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Смирнов Виктор Васильевич</a:t>
              </a:r>
            </a:p>
          </p:txBody>
        </p:sp>
      </p:grpSp>
      <p:sp>
        <p:nvSpPr>
          <p:cNvPr id="3" name="Isosceles Triangle 2"/>
          <p:cNvSpPr/>
          <p:nvPr/>
        </p:nvSpPr>
        <p:spPr>
          <a:xfrm>
            <a:off x="0" y="2698115"/>
            <a:ext cx="2897505" cy="4159885"/>
          </a:xfrm>
          <a:prstGeom prst="triangl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834130" y="4060190"/>
            <a:ext cx="1873250" cy="2797810"/>
          </a:xfrm>
          <a:prstGeom prst="triangl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594610" y="-66040"/>
            <a:ext cx="2510790" cy="4059555"/>
          </a:xfrm>
          <a:prstGeom prst="triangl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0" y="-1325245"/>
            <a:ext cx="836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Основные факторы макросреды компании</a:t>
            </a:r>
          </a:p>
        </p:txBody>
      </p:sp>
      <p:sp>
        <p:nvSpPr>
          <p:cNvPr id="85" name="Rectangles 84"/>
          <p:cNvSpPr/>
          <p:nvPr/>
        </p:nvSpPr>
        <p:spPr>
          <a:xfrm>
            <a:off x="1445895" y="1164336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530860" y="79571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s 48"/>
          <p:cNvSpPr/>
          <p:nvPr/>
        </p:nvSpPr>
        <p:spPr>
          <a:xfrm>
            <a:off x="530860" y="79571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Box 49"/>
          <p:cNvSpPr txBox="1"/>
          <p:nvPr/>
        </p:nvSpPr>
        <p:spPr>
          <a:xfrm>
            <a:off x="995680" y="81908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52" name="Rectangles 51"/>
          <p:cNvSpPr/>
          <p:nvPr/>
        </p:nvSpPr>
        <p:spPr>
          <a:xfrm>
            <a:off x="-4057650" y="752729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Box 52"/>
          <p:cNvSpPr txBox="1"/>
          <p:nvPr/>
        </p:nvSpPr>
        <p:spPr>
          <a:xfrm>
            <a:off x="689610" y="82638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56" name="Text Box 55"/>
          <p:cNvSpPr txBox="1"/>
          <p:nvPr/>
        </p:nvSpPr>
        <p:spPr>
          <a:xfrm>
            <a:off x="822325" y="81400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</a:p>
        </p:txBody>
      </p:sp>
      <p:sp>
        <p:nvSpPr>
          <p:cNvPr id="83" name="Text Box 82"/>
          <p:cNvSpPr txBox="1"/>
          <p:nvPr/>
        </p:nvSpPr>
        <p:spPr>
          <a:xfrm>
            <a:off x="689610" y="826325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86" name="Text Box 85"/>
          <p:cNvSpPr txBox="1"/>
          <p:nvPr/>
        </p:nvSpPr>
        <p:spPr>
          <a:xfrm>
            <a:off x="530860" y="833628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290" y="1093470"/>
            <a:ext cx="915670" cy="9156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7870" y="1891665"/>
            <a:ext cx="777240" cy="7772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1995" y="2681605"/>
            <a:ext cx="767715" cy="7677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9135" y="3545840"/>
            <a:ext cx="699135" cy="69913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3745" y="4173855"/>
            <a:ext cx="765175" cy="76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32485" y="4896485"/>
            <a:ext cx="832485" cy="83248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2192000" y="142049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12192000" y="220535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12096750" y="3140075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12096750" y="3923665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12192000" y="4448810"/>
            <a:ext cx="1931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NVIRONMENT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12192000" y="52578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22325" y="833628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</a:p>
        </p:txBody>
      </p:sp>
      <p:sp>
        <p:nvSpPr>
          <p:cNvPr id="87" name="Rectangles 86"/>
          <p:cNvSpPr/>
          <p:nvPr/>
        </p:nvSpPr>
        <p:spPr>
          <a:xfrm>
            <a:off x="39370" y="7926070"/>
            <a:ext cx="2121535" cy="1769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242945" y="6703060"/>
            <a:ext cx="6005830" cy="33674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0" y="9748520"/>
            <a:ext cx="5452110" cy="3299460"/>
            <a:chOff x="0" y="4677"/>
            <a:chExt cx="8586" cy="5196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4677"/>
              <a:ext cx="8586" cy="2413"/>
              <a:chOff x="0" y="4677"/>
              <a:chExt cx="8586" cy="2413"/>
            </a:xfrm>
          </p:grpSpPr>
          <p:sp>
            <p:nvSpPr>
              <p:cNvPr id="27" name="Text Box 26"/>
              <p:cNvSpPr txBox="1"/>
              <p:nvPr/>
            </p:nvSpPr>
            <p:spPr>
              <a:xfrm>
                <a:off x="699" y="5008"/>
                <a:ext cx="7887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Правопреемник «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Accenture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» на российском рынке, сохранивший традиции, ценности и знания международной компании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2"/>
              <a:srcRect b="16156"/>
              <a:stretch>
                <a:fillRect/>
              </a:stretch>
            </p:blipFill>
            <p:spPr>
              <a:xfrm>
                <a:off x="0" y="4677"/>
                <a:ext cx="1095" cy="918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0" y="8082"/>
              <a:ext cx="7826" cy="1791"/>
              <a:chOff x="0" y="8082"/>
              <a:chExt cx="7826" cy="1791"/>
            </a:xfrm>
          </p:grpSpPr>
          <p:sp>
            <p:nvSpPr>
              <p:cNvPr id="31" name="Text Box 30"/>
              <p:cNvSpPr txBox="1"/>
              <p:nvPr/>
            </p:nvSpPr>
            <p:spPr>
              <a:xfrm>
                <a:off x="699" y="8275"/>
                <a:ext cx="712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Около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  <a:sym typeface="+mn-ea"/>
                  </a:rPr>
                  <a:t> 2 000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 сотрудников в Москве, Твери, Ростове-на-Дону, Краснодаре, Санкт-Петербурге и Алматы</a:t>
                </a:r>
                <a:endParaRPr lang="en-US" sz="2000">
                  <a:latin typeface="Agency FB" panose="020B0503020202020204" charset="0"/>
                  <a:cs typeface="Agency FB" panose="020B0503020202020204" charset="0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3"/>
              <a:srcRect b="20114"/>
              <a:stretch>
                <a:fillRect/>
              </a:stretch>
            </p:blipFill>
            <p:spPr>
              <a:xfrm>
                <a:off x="0" y="8082"/>
                <a:ext cx="920" cy="735"/>
              </a:xfrm>
              <a:prstGeom prst="rect">
                <a:avLst/>
              </a:prstGeom>
            </p:spPr>
          </p:pic>
        </p:grpSp>
      </p:grpSp>
      <p:grpSp>
        <p:nvGrpSpPr>
          <p:cNvPr id="38" name="Group 37"/>
          <p:cNvGrpSpPr/>
          <p:nvPr/>
        </p:nvGrpSpPr>
        <p:grpSpPr>
          <a:xfrm>
            <a:off x="5859780" y="10070465"/>
            <a:ext cx="5815330" cy="3337560"/>
            <a:chOff x="9599" y="4617"/>
            <a:chExt cx="9158" cy="5256"/>
          </a:xfrm>
        </p:grpSpPr>
        <p:grpSp>
          <p:nvGrpSpPr>
            <p:cNvPr id="39" name="Group 38"/>
            <p:cNvGrpSpPr/>
            <p:nvPr/>
          </p:nvGrpSpPr>
          <p:grpSpPr>
            <a:xfrm>
              <a:off x="9599" y="4617"/>
              <a:ext cx="8953" cy="2473"/>
              <a:chOff x="9599" y="4617"/>
              <a:chExt cx="8953" cy="2473"/>
            </a:xfrm>
          </p:grpSpPr>
          <p:sp>
            <p:nvSpPr>
              <p:cNvPr id="46" name="Text Box 45"/>
              <p:cNvSpPr txBox="1"/>
              <p:nvPr/>
            </p:nvSpPr>
            <p:spPr>
              <a:xfrm>
                <a:off x="10860" y="5008"/>
                <a:ext cx="7692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30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-летний опыт успешной реализации комплексных цифровых трансформаций и глубокое понимание индустриальной специфики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/>
              <a:srcRect b="17600"/>
              <a:stretch>
                <a:fillRect/>
              </a:stretch>
            </p:blipFill>
            <p:spPr>
              <a:xfrm>
                <a:off x="9599" y="4617"/>
                <a:ext cx="1261" cy="1039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9779" y="7906"/>
              <a:ext cx="8978" cy="1967"/>
              <a:chOff x="9779" y="7906"/>
              <a:chExt cx="8978" cy="1967"/>
            </a:xfrm>
          </p:grpSpPr>
          <p:sp>
            <p:nvSpPr>
              <p:cNvPr id="51" name="Text Box 50"/>
              <p:cNvSpPr txBox="1"/>
              <p:nvPr/>
            </p:nvSpPr>
            <p:spPr>
              <a:xfrm>
                <a:off x="10860" y="8275"/>
                <a:ext cx="789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Широкое знание технологий и тенденций их развития для поиска альтернативных решений по импортозамещению</a:t>
                </a: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5"/>
              <a:srcRect b="16229"/>
              <a:stretch>
                <a:fillRect/>
              </a:stretch>
            </p:blipFill>
            <p:spPr>
              <a:xfrm>
                <a:off x="9779" y="7906"/>
                <a:ext cx="1285" cy="10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23190" y="790575"/>
            <a:ext cx="41567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Strengths&amp;Opportunities</a:t>
            </a:r>
          </a:p>
          <a:p>
            <a:pPr algn="l"/>
            <a:endParaRPr lang="en-US"/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Стимулирование сильного IT сектора компании с помощью новых специалистов из ведущих вузов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Расширение бизнеса с помощью наработок прошлых лет и развитой маркетинговой стратегии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5702935"/>
            <a:ext cx="6104890" cy="4190365"/>
            <a:chOff x="0" y="139"/>
            <a:chExt cx="9614" cy="6599"/>
          </a:xfrm>
        </p:grpSpPr>
        <p:sp>
          <p:nvSpPr>
            <p:cNvPr id="5" name="Text Box 4"/>
            <p:cNvSpPr txBox="1"/>
            <p:nvPr/>
          </p:nvSpPr>
          <p:spPr>
            <a:xfrm>
              <a:off x="1354" y="342"/>
              <a:ext cx="8260" cy="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Возможности</a:t>
              </a:r>
              <a:endParaRPr lang="ru-RU"/>
            </a:p>
            <a:p>
              <a:pPr algn="l"/>
              <a:endParaRPr lang="ru-RU"/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1. Есть возможность расширить свой бизнес на новые рынки, такие как рынки развивающихся стран, где есть высокий спрос на IT-технологии.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2.  Можно масштабироваться в Казахстане и России(так как там уже есть офисы), а именно открытие большего числа офисов для расширения территории деятельности.</a:t>
              </a:r>
            </a:p>
            <a:p>
              <a:pPr algn="l"/>
              <a:endParaRPr lang="ru-RU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3. Ввиду огромного спроса вокруг ИИ есть возможность заняться исследовательской деятельностью в секторе ИИ-решений.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rcRect b="18010"/>
            <a:stretch>
              <a:fillRect/>
            </a:stretch>
          </p:blipFill>
          <p:spPr>
            <a:xfrm>
              <a:off x="0" y="139"/>
              <a:ext cx="1497" cy="122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671310" y="7440930"/>
            <a:ext cx="5521325" cy="5169535"/>
            <a:chOff x="10266" y="342"/>
            <a:chExt cx="8695" cy="8141"/>
          </a:xfrm>
        </p:grpSpPr>
        <p:sp>
          <p:nvSpPr>
            <p:cNvPr id="13" name="Text Box 12"/>
            <p:cNvSpPr txBox="1"/>
            <p:nvPr/>
          </p:nvSpPr>
          <p:spPr>
            <a:xfrm>
              <a:off x="11110" y="342"/>
              <a:ext cx="7851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sz="24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Угрозы</a:t>
              </a:r>
            </a:p>
            <a:p>
              <a:pPr algn="l"/>
              <a:endParaRPr lang="ru-RU" altLang="en-US"/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1. Рост конкуренции на рынке может привести к снижению цен на услуги Axenix и уменьшению рентабельности.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Угрозы кибератак и нарушения данных могут повредить репутации компании и нанести ущерб ее бизнесу.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Непостоянные поставки уникальных продуктов. На протяжении многих лет фирма производила различные продукты, но они часто реагируют на разработки других компаний и поставки новых товаров нерегулярны, что приводит к резким колебаниям объемов продаж с течением времени.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rcRect b="22857"/>
            <a:stretch>
              <a:fillRect/>
            </a:stretch>
          </p:blipFill>
          <p:spPr>
            <a:xfrm>
              <a:off x="10266" y="342"/>
              <a:ext cx="844" cy="652"/>
            </a:xfrm>
            <a:prstGeom prst="rect">
              <a:avLst/>
            </a:prstGeom>
          </p:spPr>
        </p:pic>
      </p:grpSp>
      <p:sp>
        <p:nvSpPr>
          <p:cNvPr id="11" name="Text Box 10"/>
          <p:cNvSpPr txBox="1"/>
          <p:nvPr/>
        </p:nvSpPr>
        <p:spPr>
          <a:xfrm>
            <a:off x="123190" y="4425315"/>
            <a:ext cx="47307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Weaknesses&amp;Opportunities</a:t>
            </a:r>
            <a:endParaRPr lang="en-US" sz="2200"/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 altLang="ru-RU">
                <a:latin typeface="Arial Narrow" panose="020B0606020202030204" charset="0"/>
                <a:cs typeface="Arial Narrow" panose="020B0606020202030204" charset="0"/>
              </a:rPr>
              <a:t>Axenix </a:t>
            </a:r>
            <a:r>
              <a:rPr lang="en-US" altLang="ru-RU">
                <a:latin typeface="Agency FB" panose="020B0503020202020204" charset="0"/>
                <a:cs typeface="Agency FB" panose="020B0503020202020204" charset="0"/>
              </a:rPr>
              <a:t>может масштабировать свой бизнес за счёт вложения средств в перспективные технологии, и привлекая тем самым новых клиентов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85105" y="1149985"/>
            <a:ext cx="8345170" cy="661098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93980"/>
            <a:ext cx="8495030" cy="602615"/>
            <a:chOff x="0" y="148"/>
            <a:chExt cx="13378" cy="949"/>
          </a:xfrm>
        </p:grpSpPr>
        <p:sp>
          <p:nvSpPr>
            <p:cNvPr id="21" name="Text Box 20"/>
            <p:cNvSpPr txBox="1"/>
            <p:nvPr/>
          </p:nvSpPr>
          <p:spPr>
            <a:xfrm>
              <a:off x="752" y="275"/>
              <a:ext cx="1262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SO | WO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rcRect b="18524"/>
            <a:stretch>
              <a:fillRect/>
            </a:stretch>
          </p:blipFill>
          <p:spPr>
            <a:xfrm>
              <a:off x="0" y="148"/>
              <a:ext cx="956" cy="7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9235440" y="80645"/>
            <a:ext cx="8854440" cy="709930"/>
            <a:chOff x="0" y="127"/>
            <a:chExt cx="13944" cy="1118"/>
          </a:xfrm>
        </p:grpSpPr>
        <p:sp>
          <p:nvSpPr>
            <p:cNvPr id="3" name="Text Box 2"/>
            <p:cNvSpPr txBox="1"/>
            <p:nvPr/>
          </p:nvSpPr>
          <p:spPr>
            <a:xfrm>
              <a:off x="1432" y="275"/>
              <a:ext cx="1251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ST | WT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rcRect b="21943"/>
            <a:stretch>
              <a:fillRect/>
            </a:stretch>
          </p:blipFill>
          <p:spPr>
            <a:xfrm>
              <a:off x="0" y="127"/>
              <a:ext cx="1432" cy="1118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-11548745" y="1149985"/>
            <a:ext cx="8774430" cy="646493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3781405" y="1005840"/>
            <a:ext cx="544766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Strengths&amp;Threats</a:t>
            </a:r>
          </a:p>
          <a:p>
            <a:pPr algn="l"/>
            <a:endParaRPr lang="en-US" sz="2200">
              <a:solidFill>
                <a:srgbClr val="E16513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Опережение конкурентов с помощью привлечения новых кадров, расширения географии бизнеса, новых деловых партнёров и инвестиций в инновационные технологии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Ставка на безопасность и защиту данных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3782040" y="4425315"/>
            <a:ext cx="544703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Weaknesses&amp;Threats</a:t>
            </a:r>
          </a:p>
          <a:p>
            <a:pPr algn="l"/>
            <a: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</a:p>
          <a:p>
            <a:pPr algn="l"/>
            <a:r>
              <a: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rPr>
              <a:t>Расширение бизнеса в регионах с помощью новых партнёров, кадров из местных вузов и рекламных акций.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345670" y="0"/>
            <a:ext cx="8495030" cy="602615"/>
            <a:chOff x="0" y="148"/>
            <a:chExt cx="13378" cy="949"/>
          </a:xfrm>
        </p:grpSpPr>
        <p:sp>
          <p:nvSpPr>
            <p:cNvPr id="21" name="Text Box 20"/>
            <p:cNvSpPr txBox="1"/>
            <p:nvPr/>
          </p:nvSpPr>
          <p:spPr>
            <a:xfrm>
              <a:off x="752" y="275"/>
              <a:ext cx="1262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SO | WO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rcRect b="18524"/>
            <a:stretch>
              <a:fillRect/>
            </a:stretch>
          </p:blipFill>
          <p:spPr>
            <a:xfrm>
              <a:off x="0" y="148"/>
              <a:ext cx="956" cy="7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0" y="80645"/>
            <a:ext cx="8854440" cy="709930"/>
            <a:chOff x="0" y="127"/>
            <a:chExt cx="13944" cy="1118"/>
          </a:xfrm>
        </p:grpSpPr>
        <p:sp>
          <p:nvSpPr>
            <p:cNvPr id="3" name="Text Box 2"/>
            <p:cNvSpPr txBox="1"/>
            <p:nvPr/>
          </p:nvSpPr>
          <p:spPr>
            <a:xfrm>
              <a:off x="1432" y="275"/>
              <a:ext cx="1251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ST | WT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rcRect b="21943"/>
            <a:stretch>
              <a:fillRect/>
            </a:stretch>
          </p:blipFill>
          <p:spPr>
            <a:xfrm>
              <a:off x="0" y="127"/>
              <a:ext cx="1432" cy="1118"/>
            </a:xfrm>
            <a:prstGeom prst="rect">
              <a:avLst/>
            </a:prstGeom>
          </p:spPr>
        </p:pic>
      </p:grpSp>
      <p:sp>
        <p:nvSpPr>
          <p:cNvPr id="14" name="Text Box 13"/>
          <p:cNvSpPr txBox="1"/>
          <p:nvPr/>
        </p:nvSpPr>
        <p:spPr>
          <a:xfrm>
            <a:off x="6415405" y="966470"/>
            <a:ext cx="544766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Strengths&amp;Threats</a:t>
            </a:r>
          </a:p>
          <a:p>
            <a:pPr algn="l"/>
            <a:endParaRPr lang="en-US" sz="2200">
              <a:solidFill>
                <a:srgbClr val="E16513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Опережение конкурентов с помощью привлечения новых кадров, расширения географии бизнеса, новых деловых партнёров и инвестиций в инновационные технологии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Ставка на безопасность и защиту данных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416040" y="4475480"/>
            <a:ext cx="544703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Weaknesses&amp;Threats</a:t>
            </a:r>
          </a:p>
          <a:p>
            <a:pPr algn="l"/>
            <a: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</a:p>
          <a:p>
            <a:pPr algn="l"/>
            <a:r>
              <a: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rPr>
              <a:t>Расширение бизнеса в регионах с помощью новых партнёров, кадров из местных вузов и рекламных акций.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-2705735" y="1220470"/>
            <a:ext cx="8774430" cy="646493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77815" y="8115300"/>
            <a:ext cx="8345170" cy="661098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0" y="8209280"/>
            <a:ext cx="41567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Strengths&amp;Opportunities</a:t>
            </a:r>
          </a:p>
          <a:p>
            <a:pPr algn="l"/>
            <a:endParaRPr lang="en-US"/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Стимулирование сильного IT сектора компании с помощью новых специалистов из ведущих вузов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Расширение бизнеса с помощью наработок прошлых лет и развитой маркетинговой стратегии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12091035"/>
            <a:ext cx="47307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Weaknesses&amp;Opportunities</a:t>
            </a:r>
            <a:endParaRPr lang="en-US" sz="2200"/>
          </a:p>
          <a:p>
            <a:pPr algn="l"/>
            <a:endParaRPr lang="en-US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altLang="ru-RU">
                <a:latin typeface="Arial Narrow" panose="020B0606020202030204" charset="0"/>
                <a:cs typeface="Arial Narrow" panose="020B0606020202030204" charset="0"/>
              </a:rPr>
              <a:t>Axenix </a:t>
            </a:r>
            <a:r>
              <a:rPr lang="en-US" altLang="ru-RU">
                <a:latin typeface="Agency FB" panose="020B0503020202020204" charset="0"/>
                <a:cs typeface="Agency FB" panose="020B0503020202020204" charset="0"/>
              </a:rPr>
              <a:t>может масштабировать свой бизнес за счёт вложения средств в перспективные технологии, и привлекая тем самым новых клиентов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5153640" y="1539240"/>
            <a:ext cx="9326880" cy="635508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1277620"/>
            <a:ext cx="5067300" cy="609600"/>
            <a:chOff x="0" y="148"/>
            <a:chExt cx="7980" cy="960"/>
          </a:xfrm>
        </p:grpSpPr>
        <p:sp>
          <p:nvSpPr>
            <p:cNvPr id="15" name="Text Box 14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sp>
        <p:nvSpPr>
          <p:cNvPr id="7" name="Text Box 6"/>
          <p:cNvSpPr txBox="1"/>
          <p:nvPr/>
        </p:nvSpPr>
        <p:spPr>
          <a:xfrm>
            <a:off x="-8798560" y="966470"/>
            <a:ext cx="57454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1. Р</a:t>
            </a:r>
            <a:r>
              <a:rPr lang="en-US" sz="2300">
                <a:latin typeface="Agency FB" panose="020B0503020202020204" charset="0"/>
                <a:cs typeface="Agency FB" panose="020B0503020202020204" charset="0"/>
              </a:rPr>
              <a:t>азвитие сотрудничества с высшими учебными заведениями</a:t>
            </a:r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 для привлечения молодых и перспективных специалистов и расширения бизнеса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0668000" y="0"/>
            <a:ext cx="8854440" cy="709930"/>
            <a:chOff x="0" y="127"/>
            <a:chExt cx="13944" cy="1118"/>
          </a:xfrm>
        </p:grpSpPr>
        <p:sp>
          <p:nvSpPr>
            <p:cNvPr id="3" name="Text Box 2"/>
            <p:cNvSpPr txBox="1"/>
            <p:nvPr/>
          </p:nvSpPr>
          <p:spPr>
            <a:xfrm>
              <a:off x="1432" y="275"/>
              <a:ext cx="1251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latin typeface="Arial Black" panose="020B0A04020102020204" charset="0"/>
                  <a:cs typeface="Arial Black" panose="020B0A04020102020204" charset="0"/>
                </a:rPr>
                <a:t>Стратегические альтернативы </a:t>
              </a:r>
              <a:r>
                <a:rPr lang="en-US" sz="2800" b="1">
                  <a:latin typeface="Arial Black" panose="020B0A04020102020204" charset="0"/>
                  <a:cs typeface="Arial Black" panose="020B0A04020102020204" charset="0"/>
                </a:rPr>
                <a:t>ST | WT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b="21943"/>
            <a:stretch>
              <a:fillRect/>
            </a:stretch>
          </p:blipFill>
          <p:spPr>
            <a:xfrm>
              <a:off x="0" y="127"/>
              <a:ext cx="1432" cy="1118"/>
            </a:xfrm>
            <a:prstGeom prst="rect">
              <a:avLst/>
            </a:prstGeom>
          </p:spPr>
        </p:pic>
      </p:grpSp>
      <p:sp>
        <p:nvSpPr>
          <p:cNvPr id="14" name="Text Box 13"/>
          <p:cNvSpPr txBox="1"/>
          <p:nvPr/>
        </p:nvSpPr>
        <p:spPr>
          <a:xfrm>
            <a:off x="12419965" y="935990"/>
            <a:ext cx="544766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Strengths&amp;Threats</a:t>
            </a:r>
          </a:p>
          <a:p>
            <a:pPr algn="l"/>
            <a:endParaRPr lang="en-US" sz="2200">
              <a:solidFill>
                <a:srgbClr val="E16513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Опережение конкурентов с помощью привлечения новых кадров, расширения географии бизнеса, новых деловых партнёров и инвестиций в инновационные технологии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endParaRPr lang="en-US">
              <a:latin typeface="Agency FB" panose="020B0503020202020204" charset="0"/>
              <a:cs typeface="Agency FB" panose="020B0503020202020204" charset="0"/>
            </a:endParaRPr>
          </a:p>
          <a:p>
            <a:pPr algn="l"/>
            <a:r>
              <a:rPr lang="en-US">
                <a:latin typeface="Agency FB" panose="020B0503020202020204" charset="0"/>
                <a:cs typeface="Agency FB" panose="020B0503020202020204" charset="0"/>
              </a:rPr>
              <a:t>Ставка на безопасность и защиту данных</a:t>
            </a:r>
            <a:r>
              <a:rPr lang="ru-RU" altLang="en-US">
                <a:latin typeface="Agency FB" panose="020B0503020202020204" charset="0"/>
                <a:cs typeface="Agency FB" panose="020B0503020202020204" charset="0"/>
              </a:rPr>
              <a:t>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12420600" y="4505960"/>
            <a:ext cx="544703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Weaknesses&amp;Threats</a:t>
            </a:r>
          </a:p>
          <a:p>
            <a:pPr algn="l"/>
            <a:r>
              <a:rPr 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rPr>
              <a:t> </a:t>
            </a:r>
          </a:p>
          <a:p>
            <a:pPr algn="l"/>
            <a:r>
              <a: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rPr>
              <a:t>Расширение бизнеса в регионах с помощью новых партнёров, кадров из местных вузов и рекламных акций.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-9654540" y="1189990"/>
            <a:ext cx="8774430" cy="646493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93980"/>
            <a:ext cx="5067300" cy="609600"/>
            <a:chOff x="0" y="148"/>
            <a:chExt cx="7980" cy="960"/>
          </a:xfrm>
        </p:grpSpPr>
        <p:sp>
          <p:nvSpPr>
            <p:cNvPr id="7" name="Text Box 6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sp>
        <p:nvSpPr>
          <p:cNvPr id="15" name="Text Box 14"/>
          <p:cNvSpPr txBox="1"/>
          <p:nvPr/>
        </p:nvSpPr>
        <p:spPr>
          <a:xfrm>
            <a:off x="127000" y="1052830"/>
            <a:ext cx="57454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1. Р</a:t>
            </a:r>
            <a:r>
              <a:rPr lang="en-US" sz="2300">
                <a:latin typeface="Agency FB" panose="020B0503020202020204" charset="0"/>
                <a:cs typeface="Agency FB" panose="020B0503020202020204" charset="0"/>
              </a:rPr>
              <a:t>азвитие сотрудничества с высшими учебными заведениями</a:t>
            </a:r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 для привлечения молодых и перспективных специалистов и расширения бизнеса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45935" y="-3420745"/>
            <a:ext cx="4572000" cy="3002915"/>
            <a:chOff x="10890" y="1630"/>
            <a:chExt cx="7200" cy="4729"/>
          </a:xfrm>
        </p:grpSpPr>
        <p:sp>
          <p:nvSpPr>
            <p:cNvPr id="20" name="Text Box 19"/>
            <p:cNvSpPr txBox="1"/>
            <p:nvPr/>
          </p:nvSpPr>
          <p:spPr>
            <a:xfrm>
              <a:off x="10890" y="1805"/>
              <a:ext cx="7200" cy="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Привлечение молодых и амбициозных сотрудников, способствующих росту компании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Развитие рынка на существующих рынках, регионах России, рынках стран СНГ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09700" y="7955280"/>
            <a:ext cx="4051300" cy="2726055"/>
            <a:chOff x="2171" y="1630"/>
            <a:chExt cx="6380" cy="4293"/>
          </a:xfrm>
        </p:grpSpPr>
        <p:sp>
          <p:nvSpPr>
            <p:cNvPr id="26" name="Text Box 25"/>
            <p:cNvSpPr txBox="1"/>
            <p:nvPr/>
          </p:nvSpPr>
          <p:spPr>
            <a:xfrm>
              <a:off x="2171" y="1805"/>
              <a:ext cx="638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Финансовые средства для организации семинаров и стажировок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 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Персонал для взаимодействия с учебными заведениями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6066790" y="-4725670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461000" y="1600200"/>
            <a:ext cx="9326880" cy="6355080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4904740"/>
            <a:ext cx="5067300" cy="609600"/>
            <a:chOff x="0" y="148"/>
            <a:chExt cx="7980" cy="960"/>
          </a:xfrm>
        </p:grpSpPr>
        <p:sp>
          <p:nvSpPr>
            <p:cNvPr id="7" name="Text Box 6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sp>
        <p:nvSpPr>
          <p:cNvPr id="18" name="Rounded Rectangle 17"/>
          <p:cNvSpPr/>
          <p:nvPr/>
        </p:nvSpPr>
        <p:spPr>
          <a:xfrm>
            <a:off x="5430520" y="8275320"/>
            <a:ext cx="9326880" cy="635508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80430" y="899795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378585" y="1035050"/>
            <a:ext cx="4051300" cy="2726055"/>
            <a:chOff x="2171" y="1630"/>
            <a:chExt cx="6380" cy="4293"/>
          </a:xfrm>
        </p:grpSpPr>
        <p:sp>
          <p:nvSpPr>
            <p:cNvPr id="8" name="Text Box 7"/>
            <p:cNvSpPr txBox="1"/>
            <p:nvPr/>
          </p:nvSpPr>
          <p:spPr>
            <a:xfrm>
              <a:off x="2171" y="1805"/>
              <a:ext cx="638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Финансовые средства для организации семинаров и стажировок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 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Персонал для взаимодействия с учебными заведениями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915150" y="1035050"/>
            <a:ext cx="4572000" cy="3002915"/>
            <a:chOff x="10890" y="1630"/>
            <a:chExt cx="7200" cy="4729"/>
          </a:xfrm>
        </p:grpSpPr>
        <p:sp>
          <p:nvSpPr>
            <p:cNvPr id="9" name="Text Box 8"/>
            <p:cNvSpPr txBox="1"/>
            <p:nvPr/>
          </p:nvSpPr>
          <p:spPr>
            <a:xfrm>
              <a:off x="10890" y="1805"/>
              <a:ext cx="7200" cy="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Привлечение молодых и амбициозных сотрудников, способствующих росту компании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Развитие рынка на существующих рынках, регионах России, рынках стран СНГ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-13157200" y="8275320"/>
            <a:ext cx="10852150" cy="755078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27000" y="-2443480"/>
            <a:ext cx="57454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1. Р</a:t>
            </a:r>
            <a:r>
              <a:rPr lang="en-US" sz="2300">
                <a:latin typeface="Agency FB" panose="020B0503020202020204" charset="0"/>
                <a:cs typeface="Agency FB" panose="020B0503020202020204" charset="0"/>
              </a:rPr>
              <a:t>азвитие сотрудничества с высшими учебными заведениями</a:t>
            </a:r>
            <a:r>
              <a:rPr lang="ru-RU" altLang="en-US" sz="2300">
                <a:latin typeface="Agency FB" panose="020B0503020202020204" charset="0"/>
                <a:cs typeface="Agency FB" panose="020B0503020202020204" charset="0"/>
              </a:rPr>
              <a:t> для привлечения молодых и перспективных специалистов и расширения бизнеса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363450" y="1483360"/>
            <a:ext cx="3883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gency FB" panose="020B0503020202020204" charset="0"/>
                <a:cs typeface="Agency FB" panose="020B0503020202020204" charset="0"/>
              </a:rPr>
              <a:t>2. </a:t>
            </a:r>
            <a:r>
              <a:rPr lang="ru-RU" sz="2400">
                <a:latin typeface="Agency FB" panose="020B0503020202020204" charset="0"/>
                <a:cs typeface="Agency FB" panose="020B0503020202020204" charset="0"/>
              </a:rPr>
              <a:t>Масштабирование компании за счет новых технологий и ИИ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5974080" y="-4502785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378585" y="-3420745"/>
            <a:ext cx="4051300" cy="2726055"/>
            <a:chOff x="2171" y="1630"/>
            <a:chExt cx="6380" cy="4293"/>
          </a:xfrm>
        </p:grpSpPr>
        <p:sp>
          <p:nvSpPr>
            <p:cNvPr id="8" name="Text Box 7"/>
            <p:cNvSpPr txBox="1"/>
            <p:nvPr/>
          </p:nvSpPr>
          <p:spPr>
            <a:xfrm>
              <a:off x="2171" y="1805"/>
              <a:ext cx="638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Финансовые средства для организации семинаров и стажировок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 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Персонал для взаимодействия с учебными заведениями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0" y="267335"/>
            <a:ext cx="5067300" cy="609600"/>
            <a:chOff x="0" y="148"/>
            <a:chExt cx="7980" cy="960"/>
          </a:xfrm>
        </p:grpSpPr>
        <p:sp>
          <p:nvSpPr>
            <p:cNvPr id="3" name="Text Box 2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-3679190" y="1176020"/>
            <a:ext cx="10852150" cy="755078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534910" y="1513840"/>
            <a:ext cx="3883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gency FB" panose="020B0503020202020204" charset="0"/>
                <a:cs typeface="Agency FB" panose="020B0503020202020204" charset="0"/>
              </a:rPr>
              <a:t>2. </a:t>
            </a:r>
            <a:r>
              <a:rPr lang="ru-RU" sz="2400">
                <a:latin typeface="Agency FB" panose="020B0503020202020204" charset="0"/>
                <a:cs typeface="Agency FB" panose="020B0503020202020204" charset="0"/>
              </a:rPr>
              <a:t>Масштабирование компании за счет новых технологий и ИИ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78585" y="-9168130"/>
            <a:ext cx="4051300" cy="4387850"/>
            <a:chOff x="2171" y="1630"/>
            <a:chExt cx="6380" cy="6910"/>
          </a:xfrm>
        </p:grpSpPr>
        <p:sp>
          <p:nvSpPr>
            <p:cNvPr id="16" name="Text Box 15"/>
            <p:cNvSpPr txBox="1"/>
            <p:nvPr/>
          </p:nvSpPr>
          <p:spPr>
            <a:xfrm>
              <a:off x="2171" y="1805"/>
              <a:ext cx="6380" cy="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инансовые ресурсы для инвестиций в научно-исследовательские проекты и привлечения опытных специалистов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Технические ресурсы для разработки и внедрения инновационных продуктов и решений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Ресурсы для проведения маркетинговых активностей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45935" y="-3941445"/>
            <a:ext cx="4572000" cy="2726055"/>
            <a:chOff x="10890" y="1630"/>
            <a:chExt cx="7200" cy="4293"/>
          </a:xfrm>
        </p:grpSpPr>
        <p:sp>
          <p:nvSpPr>
            <p:cNvPr id="10" name="Text Box 9"/>
            <p:cNvSpPr txBox="1"/>
            <p:nvPr/>
          </p:nvSpPr>
          <p:spPr>
            <a:xfrm>
              <a:off x="10890" y="1805"/>
              <a:ext cx="720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Расширение клиентской базы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Увеличение доходов и укрепление позиций компании на рынке искусственного интеллекта и инновационных технологий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845935" y="9025890"/>
            <a:ext cx="4572000" cy="3002915"/>
            <a:chOff x="10890" y="1630"/>
            <a:chExt cx="7200" cy="4729"/>
          </a:xfrm>
        </p:grpSpPr>
        <p:sp>
          <p:nvSpPr>
            <p:cNvPr id="15" name="Text Box 14"/>
            <p:cNvSpPr txBox="1"/>
            <p:nvPr/>
          </p:nvSpPr>
          <p:spPr>
            <a:xfrm>
              <a:off x="10890" y="1805"/>
              <a:ext cx="7200" cy="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Привлечение молодых и амбициозных сотрудников, способствующих росту компании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Развитие рынка на существующих рынках, регионах России, рынках стран СНГ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4992985" y="1221740"/>
            <a:ext cx="10852150" cy="755078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565910" y="721360"/>
            <a:ext cx="4051300" cy="4387850"/>
            <a:chOff x="2171" y="1630"/>
            <a:chExt cx="6380" cy="6910"/>
          </a:xfrm>
        </p:grpSpPr>
        <p:sp>
          <p:nvSpPr>
            <p:cNvPr id="8" name="Text Box 7"/>
            <p:cNvSpPr txBox="1"/>
            <p:nvPr/>
          </p:nvSpPr>
          <p:spPr>
            <a:xfrm>
              <a:off x="2171" y="1805"/>
              <a:ext cx="6380" cy="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инансовые ресурсы для инвестиций в научно-исследовательские проекты и привлечения опытных специалистов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Технические ресурсы для разработки и внедрения инновационных продуктов и решений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Ресурсы для проведения маркетинговых активностей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614795" y="721360"/>
            <a:ext cx="4572000" cy="2726055"/>
            <a:chOff x="10890" y="1630"/>
            <a:chExt cx="7200" cy="4293"/>
          </a:xfrm>
        </p:grpSpPr>
        <p:sp>
          <p:nvSpPr>
            <p:cNvPr id="9" name="Text Box 8"/>
            <p:cNvSpPr txBox="1"/>
            <p:nvPr/>
          </p:nvSpPr>
          <p:spPr>
            <a:xfrm>
              <a:off x="10890" y="1805"/>
              <a:ext cx="720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Расширение клиентской базы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Увеличение доходов и укрепление позиций компании на рынке искусственного интеллекта и инновационных технологий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5702935" y="267335"/>
            <a:ext cx="5067300" cy="609600"/>
            <a:chOff x="0" y="148"/>
            <a:chExt cx="7980" cy="960"/>
          </a:xfrm>
        </p:grpSpPr>
        <p:sp>
          <p:nvSpPr>
            <p:cNvPr id="3" name="Text Box 2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5980430" y="899795"/>
            <a:ext cx="65405" cy="4613910"/>
          </a:xfrm>
          <a:prstGeom prst="line">
            <a:avLst/>
          </a:prstGeom>
          <a:ln w="38354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7858105" y="1473200"/>
            <a:ext cx="7703820" cy="556704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-4300855" y="1462405"/>
            <a:ext cx="424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Agency FB" panose="020B0503020202020204" charset="0"/>
                <a:cs typeface="Agency FB" panose="020B0503020202020204" charset="0"/>
              </a:rPr>
              <a:t>3. Перенятие опыта компании </a:t>
            </a:r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Accenture</a:t>
            </a:r>
            <a:r>
              <a:rPr lang="ru-RU">
                <a:latin typeface="Agency FB" panose="020B0503020202020204" charset="0"/>
                <a:cs typeface="Agency FB" panose="020B0503020202020204" charset="0"/>
              </a:rPr>
              <a:t>, а также сохранение сотрудников, наработок и знаний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2868910" y="1473200"/>
            <a:ext cx="3883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gency FB" panose="020B0503020202020204" charset="0"/>
                <a:cs typeface="Agency FB" panose="020B0503020202020204" charset="0"/>
              </a:rPr>
              <a:t>2. </a:t>
            </a:r>
            <a:r>
              <a:rPr lang="ru-RU" sz="2400">
                <a:latin typeface="Agency FB" panose="020B0503020202020204" charset="0"/>
                <a:cs typeface="Agency FB" panose="020B0503020202020204" charset="0"/>
              </a:rPr>
              <a:t>Масштабирование компании за счет новых технологий и ИИ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5763895" y="721360"/>
            <a:ext cx="4051300" cy="4387850"/>
            <a:chOff x="2171" y="1630"/>
            <a:chExt cx="6380" cy="6910"/>
          </a:xfrm>
        </p:grpSpPr>
        <p:sp>
          <p:nvSpPr>
            <p:cNvPr id="8" name="Text Box 7"/>
            <p:cNvSpPr txBox="1"/>
            <p:nvPr/>
          </p:nvSpPr>
          <p:spPr>
            <a:xfrm>
              <a:off x="2171" y="1805"/>
              <a:ext cx="6380" cy="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Ф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инансовые ресурсы для инвестиций в научно-исследовательские проекты и привлечения опытных специалистов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Технические ресурсы для разработки и внедрения инновационных продуктов и решений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3. Ресурсы для проведения маркетинговых активностей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2558395" y="604520"/>
            <a:ext cx="4572000" cy="2726055"/>
            <a:chOff x="10890" y="1630"/>
            <a:chExt cx="7200" cy="4293"/>
          </a:xfrm>
        </p:grpSpPr>
        <p:sp>
          <p:nvSpPr>
            <p:cNvPr id="9" name="Text Box 8"/>
            <p:cNvSpPr txBox="1"/>
            <p:nvPr/>
          </p:nvSpPr>
          <p:spPr>
            <a:xfrm>
              <a:off x="10890" y="1805"/>
              <a:ext cx="7200" cy="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Расширение клиентской базы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Увеличение доходов и укрепление позиций компании на рынке искусственного интеллекта и инновационных технологий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0" y="222885"/>
            <a:ext cx="5067300" cy="609600"/>
            <a:chOff x="0" y="148"/>
            <a:chExt cx="7980" cy="960"/>
          </a:xfrm>
        </p:grpSpPr>
        <p:sp>
          <p:nvSpPr>
            <p:cNvPr id="3" name="Text Box 2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6062980" y="-7116445"/>
            <a:ext cx="65405" cy="4613910"/>
          </a:xfrm>
          <a:prstGeom prst="line">
            <a:avLst/>
          </a:prstGeom>
          <a:ln w="38354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181600" y="1473200"/>
            <a:ext cx="7703820" cy="55670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94970" y="1562100"/>
            <a:ext cx="424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Agency FB" panose="020B0503020202020204" charset="0"/>
                <a:cs typeface="Agency FB" panose="020B0503020202020204" charset="0"/>
              </a:rPr>
              <a:t>3. Перенятие опыта компании </a:t>
            </a:r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Accenture</a:t>
            </a:r>
            <a:r>
              <a:rPr lang="ru-RU">
                <a:latin typeface="Agency FB" panose="020B0503020202020204" charset="0"/>
                <a:cs typeface="Agency FB" panose="020B0503020202020204" charset="0"/>
              </a:rPr>
              <a:t>, а также сохранение сотрудников, наработок и знаний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4834890" y="7487920"/>
            <a:ext cx="4051300" cy="3557270"/>
            <a:chOff x="2171" y="1630"/>
            <a:chExt cx="6380" cy="5602"/>
          </a:xfrm>
        </p:grpSpPr>
        <p:sp>
          <p:nvSpPr>
            <p:cNvPr id="15" name="Text Box 14"/>
            <p:cNvSpPr txBox="1"/>
            <p:nvPr/>
          </p:nvSpPr>
          <p:spPr>
            <a:xfrm>
              <a:off x="2171" y="1805"/>
              <a:ext cx="6380" cy="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есурсы, связанные с обменом знаниями и опытом сотрудников</a:t>
              </a:r>
            </a:p>
            <a:p>
              <a:pPr algn="l"/>
              <a:endParaRPr lang="ru-RU" altLang="en-US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Финансовые ресурсы для разработки и внедрения маркетинговых инструментов и проведения рекламных кампаний</a:t>
              </a: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192000" y="-2783205"/>
            <a:ext cx="4572000" cy="2172335"/>
            <a:chOff x="10890" y="1630"/>
            <a:chExt cx="7200" cy="3421"/>
          </a:xfrm>
        </p:grpSpPr>
        <p:sp>
          <p:nvSpPr>
            <p:cNvPr id="22" name="Text Box 21"/>
            <p:cNvSpPr txBox="1"/>
            <p:nvPr/>
          </p:nvSpPr>
          <p:spPr>
            <a:xfrm>
              <a:off x="10890" y="1805"/>
              <a:ext cx="7200" cy="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Успешное продвижение услуг компании на рынке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Привлечение новых клиентов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1978640" y="6858000"/>
            <a:ext cx="7703820" cy="556704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-4410075"/>
            <a:ext cx="5067300" cy="609600"/>
            <a:chOff x="0" y="148"/>
            <a:chExt cx="7980" cy="960"/>
          </a:xfrm>
        </p:grpSpPr>
        <p:sp>
          <p:nvSpPr>
            <p:cNvPr id="3" name="Text Box 2"/>
            <p:cNvSpPr txBox="1"/>
            <p:nvPr/>
          </p:nvSpPr>
          <p:spPr>
            <a:xfrm>
              <a:off x="1116" y="278"/>
              <a:ext cx="6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Стратегии развития</a:t>
              </a:r>
              <a:r>
                <a:rPr lang="ru-RU" altLang="en-US" sz="2800"/>
                <a:t>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rcRect b="13943"/>
            <a:stretch>
              <a:fillRect/>
            </a:stretch>
          </p:blipFill>
          <p:spPr>
            <a:xfrm>
              <a:off x="0" y="148"/>
              <a:ext cx="1116" cy="960"/>
            </a:xfrm>
            <a:prstGeom prst="rect">
              <a:avLst/>
            </a:prstGeom>
          </p:spPr>
        </p:pic>
      </p:grpSp>
      <p:sp>
        <p:nvSpPr>
          <p:cNvPr id="12" name="Text Box 11"/>
          <p:cNvSpPr txBox="1"/>
          <p:nvPr/>
        </p:nvSpPr>
        <p:spPr>
          <a:xfrm>
            <a:off x="394970" y="-3070860"/>
            <a:ext cx="424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Agency FB" panose="020B0503020202020204" charset="0"/>
                <a:cs typeface="Agency FB" panose="020B0503020202020204" charset="0"/>
              </a:rPr>
              <a:t>3. Перенятие опыта компании </a:t>
            </a:r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Accenture</a:t>
            </a:r>
            <a:r>
              <a:rPr lang="ru-RU">
                <a:latin typeface="Agency FB" panose="020B0503020202020204" charset="0"/>
                <a:cs typeface="Agency FB" panose="020B0503020202020204" charset="0"/>
              </a:rPr>
              <a:t>, а также сохранение сотрудников, наработок и знаний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980430" y="899795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65910" y="721360"/>
            <a:ext cx="4051300" cy="3557270"/>
            <a:chOff x="2171" y="1630"/>
            <a:chExt cx="6380" cy="5602"/>
          </a:xfrm>
        </p:grpSpPr>
        <p:sp>
          <p:nvSpPr>
            <p:cNvPr id="15" name="Text Box 14"/>
            <p:cNvSpPr txBox="1"/>
            <p:nvPr/>
          </p:nvSpPr>
          <p:spPr>
            <a:xfrm>
              <a:off x="2171" y="1805"/>
              <a:ext cx="6380" cy="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есурсы, связанные с обменом знаниями и опытом сотрудников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Финансовые ресурсы для разработки и внедрения маркетинговых инструментов и проведения рекламных кампаний</a:t>
              </a: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614795" y="721360"/>
            <a:ext cx="4572000" cy="2172335"/>
            <a:chOff x="10890" y="1630"/>
            <a:chExt cx="7200" cy="3421"/>
          </a:xfrm>
        </p:grpSpPr>
        <p:sp>
          <p:nvSpPr>
            <p:cNvPr id="22" name="Text Box 21"/>
            <p:cNvSpPr txBox="1"/>
            <p:nvPr/>
          </p:nvSpPr>
          <p:spPr>
            <a:xfrm>
              <a:off x="10890" y="1805"/>
              <a:ext cx="7200" cy="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Успешное продвижение услуг компании на рынке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Привлечение новых клиентов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2616815" y="0"/>
            <a:ext cx="4183380" cy="967740"/>
            <a:chOff x="0" y="21"/>
            <a:chExt cx="6588" cy="1524"/>
          </a:xfrm>
        </p:grpSpPr>
        <p:sp>
          <p:nvSpPr>
            <p:cNvPr id="29" name="Text Box 28"/>
            <p:cNvSpPr txBox="1"/>
            <p:nvPr/>
          </p:nvSpPr>
          <p:spPr>
            <a:xfrm>
              <a:off x="1404" y="372"/>
              <a:ext cx="5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Итоги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rcRect b="12800"/>
            <a:stretch>
              <a:fillRect/>
            </a:stretch>
          </p:blipFill>
          <p:spPr>
            <a:xfrm>
              <a:off x="0" y="21"/>
              <a:ext cx="1416" cy="1524"/>
            </a:xfrm>
            <a:prstGeom prst="rect">
              <a:avLst/>
            </a:prstGeom>
          </p:spPr>
        </p:pic>
      </p:grpSp>
      <p:sp>
        <p:nvSpPr>
          <p:cNvPr id="31" name="Text Box 30"/>
          <p:cNvSpPr txBox="1"/>
          <p:nvPr/>
        </p:nvSpPr>
        <p:spPr>
          <a:xfrm>
            <a:off x="-5973445" y="1708150"/>
            <a:ext cx="55486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latin typeface="Agency FB" panose="020B0503020202020204" charset="0"/>
                <a:cs typeface="Agency FB" panose="020B0503020202020204" charset="0"/>
              </a:rPr>
              <a:t>Ввиду ухода многих иностранных компаний  с российского рынка компания имет огромный потенциал развития, однако быстрый темп развития технологий и высокая конкуренция в отрасли требуют постоянной переквалификации, обучению сотрудников, а также инвестиций в инновации</a:t>
            </a:r>
          </a:p>
          <a:p>
            <a:endParaRPr lang="ru-RU"/>
          </a:p>
          <a:p>
            <a:endParaRPr lang="ru-RU"/>
          </a:p>
        </p:txBody>
      </p:sp>
      <p:sp>
        <p:nvSpPr>
          <p:cNvPr id="32" name="Rounded Rectangle 31"/>
          <p:cNvSpPr/>
          <p:nvPr/>
        </p:nvSpPr>
        <p:spPr>
          <a:xfrm>
            <a:off x="-14406880" y="1190625"/>
            <a:ext cx="8274685" cy="6385560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-1790065" y="1203960"/>
            <a:ext cx="8274685" cy="638556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7136110" y="825500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721590" y="647065"/>
            <a:ext cx="4051300" cy="3557270"/>
            <a:chOff x="2171" y="1630"/>
            <a:chExt cx="6380" cy="5602"/>
          </a:xfrm>
        </p:grpSpPr>
        <p:sp>
          <p:nvSpPr>
            <p:cNvPr id="15" name="Text Box 14"/>
            <p:cNvSpPr txBox="1"/>
            <p:nvPr/>
          </p:nvSpPr>
          <p:spPr>
            <a:xfrm>
              <a:off x="2171" y="1805"/>
              <a:ext cx="6380" cy="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есурсы, связанные с обменом знаниями и опытом сотрудников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2. Финансовые ресурсы для разработки и внедрения маркетинговых инструментов и проведения рекламных кампаний</a:t>
              </a: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7770475" y="647065"/>
            <a:ext cx="4572000" cy="2172335"/>
            <a:chOff x="10890" y="1630"/>
            <a:chExt cx="7200" cy="3421"/>
          </a:xfrm>
        </p:grpSpPr>
        <p:sp>
          <p:nvSpPr>
            <p:cNvPr id="22" name="Text Box 21"/>
            <p:cNvSpPr txBox="1"/>
            <p:nvPr/>
          </p:nvSpPr>
          <p:spPr>
            <a:xfrm>
              <a:off x="10890" y="1805"/>
              <a:ext cx="7200" cy="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Успешное продвижение услуг компании на рынке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Привлечение новых клиентов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0" y="13335"/>
            <a:ext cx="4183380" cy="967740"/>
            <a:chOff x="0" y="21"/>
            <a:chExt cx="6588" cy="1524"/>
          </a:xfrm>
        </p:grpSpPr>
        <p:sp>
          <p:nvSpPr>
            <p:cNvPr id="8" name="Text Box 7"/>
            <p:cNvSpPr txBox="1"/>
            <p:nvPr/>
          </p:nvSpPr>
          <p:spPr>
            <a:xfrm>
              <a:off x="1404" y="372"/>
              <a:ext cx="5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Итоги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b="12800"/>
            <a:stretch>
              <a:fillRect/>
            </a:stretch>
          </p:blipFill>
          <p:spPr>
            <a:xfrm>
              <a:off x="0" y="21"/>
              <a:ext cx="1416" cy="1524"/>
            </a:xfrm>
            <a:prstGeom prst="rect">
              <a:avLst/>
            </a:prstGeom>
          </p:spPr>
        </p:pic>
      </p:grpSp>
      <p:sp>
        <p:nvSpPr>
          <p:cNvPr id="17" name="Text Box 16"/>
          <p:cNvSpPr txBox="1"/>
          <p:nvPr/>
        </p:nvSpPr>
        <p:spPr>
          <a:xfrm>
            <a:off x="6643370" y="1721485"/>
            <a:ext cx="55486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latin typeface="Agency FB" panose="020B0503020202020204" charset="0"/>
                <a:cs typeface="Agency FB" panose="020B0503020202020204" charset="0"/>
              </a:rPr>
              <a:t>Ввиду ухода многих иностранных компаний  с российского рынка компания имет огромный потенциал развития, однако быстрый темп развития технологий и высокая конкуренция в отрасли требуют постоянной переквалификации, обучению сотрудников, а также инвестиций в инновации</a:t>
            </a:r>
          </a:p>
          <a:p>
            <a:endParaRPr lang="ru-RU"/>
          </a:p>
          <a:p>
            <a:endParaRPr lang="ru-RU"/>
          </a:p>
        </p:txBody>
      </p:sp>
      <p:sp>
        <p:nvSpPr>
          <p:cNvPr id="24" name="Oval 23"/>
          <p:cNvSpPr/>
          <p:nvPr/>
        </p:nvSpPr>
        <p:spPr>
          <a:xfrm>
            <a:off x="11585575" y="6657975"/>
            <a:ext cx="3648710" cy="3670935"/>
          </a:xfrm>
          <a:prstGeom prst="ellipse">
            <a:avLst/>
          </a:prstGeom>
          <a:solidFill>
            <a:srgbClr val="E16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17136110" y="825500"/>
            <a:ext cx="58420" cy="4307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721590" y="647065"/>
            <a:ext cx="4051300" cy="3557270"/>
            <a:chOff x="2171" y="1630"/>
            <a:chExt cx="6380" cy="5602"/>
          </a:xfrm>
        </p:grpSpPr>
        <p:sp>
          <p:nvSpPr>
            <p:cNvPr id="15" name="Text Box 14"/>
            <p:cNvSpPr txBox="1"/>
            <p:nvPr/>
          </p:nvSpPr>
          <p:spPr>
            <a:xfrm>
              <a:off x="2171" y="1805"/>
              <a:ext cx="6380" cy="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Ресурсы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Р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есурсы, связанные с обменом знаниями и опытом сотрудников</a:t>
              </a:r>
            </a:p>
            <a:p>
              <a:pPr algn="l"/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 b="1">
                  <a:latin typeface="Agency FB" panose="020B0503020202020204" charset="0"/>
                  <a:cs typeface="Agency FB" panose="020B0503020202020204" charset="0"/>
                </a:rPr>
                <a:t>2. </a:t>
              </a:r>
              <a:r>
                <a:rPr lang="ru-RU" altLang="en-US">
                  <a:latin typeface="Agency FB" panose="020B0503020202020204" charset="0"/>
                  <a:cs typeface="Agency FB" panose="020B0503020202020204" charset="0"/>
                </a:rPr>
                <a:t>Финансовые ресурсы для разработки и внедрения маркетинговых инструментов и проведения рекламных кампаний</a:t>
              </a:r>
              <a:endParaRPr lang="ru-RU" altLang="en-US" b="1"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 b="13857"/>
            <a:stretch>
              <a:fillRect/>
            </a:stretch>
          </p:blipFill>
          <p:spPr>
            <a:xfrm>
              <a:off x="2568" y="1630"/>
              <a:ext cx="1374" cy="118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7770475" y="647065"/>
            <a:ext cx="4572000" cy="2172335"/>
            <a:chOff x="10890" y="1630"/>
            <a:chExt cx="7200" cy="3421"/>
          </a:xfrm>
        </p:grpSpPr>
        <p:sp>
          <p:nvSpPr>
            <p:cNvPr id="22" name="Text Box 21"/>
            <p:cNvSpPr txBox="1"/>
            <p:nvPr/>
          </p:nvSpPr>
          <p:spPr>
            <a:xfrm>
              <a:off x="10890" y="1805"/>
              <a:ext cx="7200" cy="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8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Результаты</a:t>
              </a:r>
            </a:p>
            <a:p>
              <a:pPr algn="ctr"/>
              <a:endParaRPr lang="ru-RU" altLang="en-US" sz="28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1. Успешное продвижение услуг компании на рынке</a:t>
              </a:r>
            </a:p>
            <a:p>
              <a:pPr algn="l"/>
              <a:endParaRPr lang="ru-RU" altLang="en-US">
                <a:solidFill>
                  <a:schemeClr val="tx1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pPr algn="l"/>
              <a:r>
                <a:rPr lang="ru-RU" altLang="en-US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2. Привлечение новых клиентов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rcRect b="12638"/>
            <a:stretch>
              <a:fillRect/>
            </a:stretch>
          </p:blipFill>
          <p:spPr>
            <a:xfrm>
              <a:off x="11405" y="1630"/>
              <a:ext cx="1336" cy="116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4432280" y="11003915"/>
            <a:ext cx="4183380" cy="967740"/>
            <a:chOff x="0" y="21"/>
            <a:chExt cx="6588" cy="1524"/>
          </a:xfrm>
        </p:grpSpPr>
        <p:sp>
          <p:nvSpPr>
            <p:cNvPr id="8" name="Text Box 7"/>
            <p:cNvSpPr txBox="1"/>
            <p:nvPr/>
          </p:nvSpPr>
          <p:spPr>
            <a:xfrm>
              <a:off x="1404" y="372"/>
              <a:ext cx="5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sz="2800" b="1">
                  <a:latin typeface="Arial Black" panose="020B0A04020102020204" charset="0"/>
                  <a:cs typeface="Arial Black" panose="020B0A04020102020204" charset="0"/>
                </a:rPr>
                <a:t>Итоги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b="12800"/>
            <a:stretch>
              <a:fillRect/>
            </a:stretch>
          </p:blipFill>
          <p:spPr>
            <a:xfrm>
              <a:off x="0" y="21"/>
              <a:ext cx="1416" cy="1524"/>
            </a:xfrm>
            <a:prstGeom prst="rect">
              <a:avLst/>
            </a:prstGeom>
          </p:spPr>
        </p:pic>
      </p:grpSp>
      <p:sp>
        <p:nvSpPr>
          <p:cNvPr id="17" name="Text Box 16"/>
          <p:cNvSpPr txBox="1"/>
          <p:nvPr/>
        </p:nvSpPr>
        <p:spPr>
          <a:xfrm>
            <a:off x="16480155" y="11003915"/>
            <a:ext cx="55486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latin typeface="Arial Black" panose="020B0A04020102020204" charset="0"/>
                <a:cs typeface="Arial Black" panose="020B0A04020102020204" charset="0"/>
              </a:rPr>
              <a:t>Ввиду ухода многих иностранных компаний  с российского рынка компания имет огромный потенциал развития, однако быстрый темп развития технологий и высокая конкуренция в отрасли требуют постоянной переквалификации, обучению сотрудников, а также инвестиций в инновации</a:t>
            </a:r>
          </a:p>
          <a:p>
            <a:endParaRPr lang="ru-RU"/>
          </a:p>
          <a:p>
            <a:endParaRPr lang="ru-RU"/>
          </a:p>
        </p:txBody>
      </p:sp>
      <p:sp>
        <p:nvSpPr>
          <p:cNvPr id="24" name="Oval 23"/>
          <p:cNvSpPr/>
          <p:nvPr/>
        </p:nvSpPr>
        <p:spPr>
          <a:xfrm>
            <a:off x="-2707005" y="-4955540"/>
            <a:ext cx="17941290" cy="15284450"/>
          </a:xfrm>
          <a:prstGeom prst="ellipse">
            <a:avLst/>
          </a:prstGeom>
          <a:solidFill>
            <a:srgbClr val="E16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766290" y="10634980"/>
            <a:ext cx="8274685" cy="638556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680460" y="189230"/>
            <a:ext cx="5166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Курсовой проект </a:t>
            </a:r>
          </a:p>
          <a:p>
            <a:pPr algn="ctr"/>
            <a:r>
              <a:rPr lang="ru-RU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“</a:t>
            </a: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SWOT-</a:t>
            </a:r>
            <a:r>
              <a:rPr lang="ru-RU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анализ компании </a:t>
            </a:r>
            <a:r>
              <a:rPr lang="en-US" altLang="en-US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Axenix”</a:t>
            </a:r>
          </a:p>
        </p:txBody>
      </p:sp>
      <p:sp>
        <p:nvSpPr>
          <p:cNvPr id="3" name="Oval 2"/>
          <p:cNvSpPr/>
          <p:nvPr/>
        </p:nvSpPr>
        <p:spPr>
          <a:xfrm>
            <a:off x="71120" y="2164080"/>
            <a:ext cx="2160270" cy="2160270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86660" y="2233295"/>
            <a:ext cx="2160270" cy="216027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73320" y="2233295"/>
            <a:ext cx="2160270" cy="216027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459980" y="2164080"/>
            <a:ext cx="2160270" cy="2160270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46640" y="2233295"/>
            <a:ext cx="2160270" cy="216027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8158480" y="6077585"/>
            <a:ext cx="4340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Научный руководитель: Смирнов Виктор Васильевич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-74295" y="1758950"/>
            <a:ext cx="23444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14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Бедарев Артем Сергеевич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2017395" y="4530725"/>
            <a:ext cx="27355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14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Дюжаков Тимофей Алексеевич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757420" y="1807210"/>
            <a:ext cx="23653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14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Маркин Андрей Сергеевич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6838950" y="4482465"/>
            <a:ext cx="2997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14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Марченко Владислав Михайлович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9112885" y="1807210"/>
            <a:ext cx="31438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14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Преснухина Полина Александровна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30390" y="-4378960"/>
            <a:ext cx="5166360" cy="4128135"/>
            <a:chOff x="10881" y="1339"/>
            <a:chExt cx="8136" cy="6501"/>
          </a:xfrm>
        </p:grpSpPr>
        <p:sp>
          <p:nvSpPr>
            <p:cNvPr id="4" name="Text Box 3"/>
            <p:cNvSpPr txBox="1"/>
            <p:nvPr/>
          </p:nvSpPr>
          <p:spPr>
            <a:xfrm>
              <a:off x="10881" y="1339"/>
              <a:ext cx="8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Курсовой проект </a:t>
              </a:r>
            </a:p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“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анализ компании 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Axenix”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325" y="4110"/>
              <a:ext cx="7249" cy="373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sunrise" dir="t">
                <a:rot lat="0" lon="0" rev="0"/>
              </a:lightRig>
            </a:scene3d>
            <a:sp3d prstMaterial="dkEdge"/>
          </p:spPr>
          <p:txBody>
            <a:bodyPr wrap="square" rtlCol="0">
              <a:spAutoFit/>
            </a:bodyPr>
            <a:lstStyle/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Выполнили: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Бедарев Артём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Дюжаков Тимофей Алексеевич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Маркин Андрей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Марченко Владислав Михайлович</a:t>
              </a:r>
            </a:p>
            <a:p>
              <a:r>
                <a:rPr lang="ru-RU">
                  <a:solidFill>
                    <a:schemeClr val="tx1"/>
                  </a:solidFill>
                  <a:latin typeface="Agency FB" panose="020B0503020202020204" charset="0"/>
                  <a:cs typeface="Agency FB" panose="020B0503020202020204" charset="0"/>
                </a:rPr>
                <a:t>Преснухина Полина Александровна</a:t>
              </a:r>
              <a:endParaRPr lang="ru-RU">
                <a:solidFill>
                  <a:srgbClr val="E16513"/>
                </a:solidFill>
                <a:latin typeface="Agency FB" panose="020B0503020202020204" charset="0"/>
                <a:cs typeface="Agency FB" panose="020B0503020202020204" charset="0"/>
              </a:endParaRPr>
            </a:p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Научный руководитель: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Смирнов Виктор Васильевич</a:t>
              </a:r>
            </a:p>
          </p:txBody>
        </p:sp>
      </p:grpSp>
      <p:sp>
        <p:nvSpPr>
          <p:cNvPr id="3" name="Isosceles Triangle 2"/>
          <p:cNvSpPr/>
          <p:nvPr/>
        </p:nvSpPr>
        <p:spPr>
          <a:xfrm>
            <a:off x="-19685" y="-4159885"/>
            <a:ext cx="2897505" cy="4159885"/>
          </a:xfrm>
          <a:prstGeom prst="triangl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834130" y="-2863850"/>
            <a:ext cx="1873250" cy="2797810"/>
          </a:xfrm>
          <a:prstGeom prst="triangl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564765" y="-4159885"/>
            <a:ext cx="2510790" cy="4059555"/>
          </a:xfrm>
          <a:prstGeom prst="triangl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5720" y="-1531620"/>
            <a:ext cx="836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Основные факторы макросреды компании</a:t>
            </a:r>
          </a:p>
        </p:txBody>
      </p:sp>
      <p:sp>
        <p:nvSpPr>
          <p:cNvPr id="85" name="Rectangles 84"/>
          <p:cNvSpPr/>
          <p:nvPr/>
        </p:nvSpPr>
        <p:spPr>
          <a:xfrm>
            <a:off x="1445895" y="1164336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530860" y="79571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s 48"/>
          <p:cNvSpPr/>
          <p:nvPr/>
        </p:nvSpPr>
        <p:spPr>
          <a:xfrm>
            <a:off x="530860" y="79571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Box 49"/>
          <p:cNvSpPr txBox="1"/>
          <p:nvPr/>
        </p:nvSpPr>
        <p:spPr>
          <a:xfrm>
            <a:off x="995680" y="81908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52" name="Rectangles 51"/>
          <p:cNvSpPr/>
          <p:nvPr/>
        </p:nvSpPr>
        <p:spPr>
          <a:xfrm>
            <a:off x="-4057650" y="752729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Box 52"/>
          <p:cNvSpPr txBox="1"/>
          <p:nvPr/>
        </p:nvSpPr>
        <p:spPr>
          <a:xfrm>
            <a:off x="689610" y="82638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56" name="Text Box 55"/>
          <p:cNvSpPr txBox="1"/>
          <p:nvPr/>
        </p:nvSpPr>
        <p:spPr>
          <a:xfrm>
            <a:off x="822325" y="81400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</a:p>
        </p:txBody>
      </p:sp>
      <p:sp>
        <p:nvSpPr>
          <p:cNvPr id="83" name="Text Box 82"/>
          <p:cNvSpPr txBox="1"/>
          <p:nvPr/>
        </p:nvSpPr>
        <p:spPr>
          <a:xfrm>
            <a:off x="689610" y="826325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86" name="Text Box 85"/>
          <p:cNvSpPr txBox="1"/>
          <p:nvPr/>
        </p:nvSpPr>
        <p:spPr>
          <a:xfrm>
            <a:off x="530860" y="833628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290" y="1093470"/>
            <a:ext cx="915670" cy="9156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7870" y="1891665"/>
            <a:ext cx="777240" cy="7772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1995" y="2681605"/>
            <a:ext cx="767715" cy="7677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9135" y="3545840"/>
            <a:ext cx="699135" cy="69913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3745" y="4173855"/>
            <a:ext cx="765175" cy="76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32485" y="4896485"/>
            <a:ext cx="832485" cy="83248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2192000" y="142049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12192000" y="220535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12096750" y="3140075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12096750" y="3923665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12192000" y="4448810"/>
            <a:ext cx="1931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NVIRONMENT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12192000" y="52578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22325" y="833628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</a:p>
        </p:txBody>
      </p:sp>
      <p:sp>
        <p:nvSpPr>
          <p:cNvPr id="87" name="Rectangles 86"/>
          <p:cNvSpPr/>
          <p:nvPr/>
        </p:nvSpPr>
        <p:spPr>
          <a:xfrm>
            <a:off x="39370" y="7926070"/>
            <a:ext cx="2121535" cy="1769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2969895"/>
            <a:ext cx="5452110" cy="3299460"/>
            <a:chOff x="0" y="4677"/>
            <a:chExt cx="8586" cy="5196"/>
          </a:xfrm>
        </p:grpSpPr>
        <p:grpSp>
          <p:nvGrpSpPr>
            <p:cNvPr id="16" name="Group 15"/>
            <p:cNvGrpSpPr/>
            <p:nvPr/>
          </p:nvGrpSpPr>
          <p:grpSpPr>
            <a:xfrm>
              <a:off x="0" y="4677"/>
              <a:ext cx="8586" cy="2413"/>
              <a:chOff x="0" y="4677"/>
              <a:chExt cx="8586" cy="2413"/>
            </a:xfrm>
          </p:grpSpPr>
          <p:sp>
            <p:nvSpPr>
              <p:cNvPr id="8" name="Text Box 7"/>
              <p:cNvSpPr txBox="1"/>
              <p:nvPr/>
            </p:nvSpPr>
            <p:spPr>
              <a:xfrm>
                <a:off x="699" y="5008"/>
                <a:ext cx="7887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Правопреемник «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Accenture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» на российском рынке, сохранивший традиции, ценности и знания международной компании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/>
              <a:srcRect b="16156"/>
              <a:stretch>
                <a:fillRect/>
              </a:stretch>
            </p:blipFill>
            <p:spPr>
              <a:xfrm>
                <a:off x="0" y="4677"/>
                <a:ext cx="1095" cy="91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0" y="8082"/>
              <a:ext cx="7826" cy="1791"/>
              <a:chOff x="0" y="8082"/>
              <a:chExt cx="7826" cy="1791"/>
            </a:xfrm>
          </p:grpSpPr>
          <p:sp>
            <p:nvSpPr>
              <p:cNvPr id="11" name="Text Box 10"/>
              <p:cNvSpPr txBox="1"/>
              <p:nvPr/>
            </p:nvSpPr>
            <p:spPr>
              <a:xfrm>
                <a:off x="699" y="8275"/>
                <a:ext cx="712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Около 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  <a:sym typeface="+mn-ea"/>
                  </a:rPr>
                  <a:t>2 000 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сотрудников в Москве, Твери, Ростове-на-Дону, Краснодаре, Санкт-Петербурге и Алматы</a:t>
                </a:r>
                <a:endParaRPr lang="en-US" sz="2000">
                  <a:latin typeface="Agency FB" panose="020B0503020202020204" charset="0"/>
                  <a:cs typeface="Agency FB" panose="020B050302020202020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2"/>
              <a:srcRect b="20114"/>
              <a:stretch>
                <a:fillRect/>
              </a:stretch>
            </p:blipFill>
            <p:spPr>
              <a:xfrm>
                <a:off x="0" y="8082"/>
                <a:ext cx="920" cy="735"/>
              </a:xfrm>
              <a:prstGeom prst="rect">
                <a:avLst/>
              </a:prstGeom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6095365" y="2931795"/>
            <a:ext cx="5815330" cy="3337560"/>
            <a:chOff x="9599" y="4617"/>
            <a:chExt cx="9158" cy="5256"/>
          </a:xfrm>
        </p:grpSpPr>
        <p:grpSp>
          <p:nvGrpSpPr>
            <p:cNvPr id="22" name="Group 21"/>
            <p:cNvGrpSpPr/>
            <p:nvPr/>
          </p:nvGrpSpPr>
          <p:grpSpPr>
            <a:xfrm>
              <a:off x="9599" y="4617"/>
              <a:ext cx="8953" cy="2473"/>
              <a:chOff x="9599" y="4617"/>
              <a:chExt cx="8953" cy="2473"/>
            </a:xfrm>
          </p:grpSpPr>
          <p:sp>
            <p:nvSpPr>
              <p:cNvPr id="9" name="Text Box 8"/>
              <p:cNvSpPr txBox="1"/>
              <p:nvPr/>
            </p:nvSpPr>
            <p:spPr>
              <a:xfrm>
                <a:off x="10860" y="5008"/>
                <a:ext cx="7692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30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-летний опыт успешной реализации комплексных цифровых трансформаций и глубокое понимание индустриальной специфики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3"/>
              <a:srcRect b="17600"/>
              <a:stretch>
                <a:fillRect/>
              </a:stretch>
            </p:blipFill>
            <p:spPr>
              <a:xfrm>
                <a:off x="9599" y="4617"/>
                <a:ext cx="1261" cy="1039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779" y="7906"/>
              <a:ext cx="8978" cy="1967"/>
              <a:chOff x="9779" y="7906"/>
              <a:chExt cx="8978" cy="1967"/>
            </a:xfrm>
          </p:grpSpPr>
          <p:sp>
            <p:nvSpPr>
              <p:cNvPr id="13" name="Text Box 12"/>
              <p:cNvSpPr txBox="1"/>
              <p:nvPr/>
            </p:nvSpPr>
            <p:spPr>
              <a:xfrm>
                <a:off x="10860" y="8275"/>
                <a:ext cx="789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Широкое знание технологий и тенденций их развития для поиска альтернативных решений по импортозамещению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/>
              <a:srcRect b="16229"/>
              <a:stretch>
                <a:fillRect/>
              </a:stretch>
            </p:blipFill>
            <p:spPr>
              <a:xfrm>
                <a:off x="9779" y="7906"/>
                <a:ext cx="1285" cy="1076"/>
              </a:xfrm>
              <a:prstGeom prst="rect">
                <a:avLst/>
              </a:prstGeom>
            </p:spPr>
          </p:pic>
        </p:grpSp>
      </p:grpSp>
      <p:pic>
        <p:nvPicPr>
          <p:cNvPr id="100" name="Picture 99"/>
          <p:cNvPicPr/>
          <p:nvPr/>
        </p:nvPicPr>
        <p:blipFill>
          <a:blip r:embed="rId15"/>
          <a:stretch>
            <a:fillRect/>
          </a:stretch>
        </p:blipFill>
        <p:spPr>
          <a:xfrm>
            <a:off x="3093085" y="-397510"/>
            <a:ext cx="6005830" cy="3367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7620"/>
            <a:ext cx="836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Основные факторы макросреды компании</a:t>
            </a:r>
          </a:p>
        </p:txBody>
      </p:sp>
      <p:sp>
        <p:nvSpPr>
          <p:cNvPr id="31" name="Rectangles 30"/>
          <p:cNvSpPr/>
          <p:nvPr/>
        </p:nvSpPr>
        <p:spPr>
          <a:xfrm>
            <a:off x="9390380" y="444881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855200" y="46824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</a:p>
        </p:txBody>
      </p:sp>
      <p:sp>
        <p:nvSpPr>
          <p:cNvPr id="9" name="Rectangles 8"/>
          <p:cNvSpPr/>
          <p:nvPr/>
        </p:nvSpPr>
        <p:spPr>
          <a:xfrm>
            <a:off x="7534275" y="36899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999095" y="39236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142990" y="31965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3940810" y="22053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4405630" y="243903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2143760" y="142049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608580" y="165417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930275" y="90233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2192000" y="142049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12192000" y="220535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12096750" y="3140075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12096750" y="3923665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12192000" y="4448810"/>
            <a:ext cx="1931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NVIRONMENT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12192000" y="52578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6290" y="1093470"/>
            <a:ext cx="915670" cy="9156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870" y="1891665"/>
            <a:ext cx="777240" cy="7772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995" y="2681605"/>
            <a:ext cx="767715" cy="7677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9135" y="3545840"/>
            <a:ext cx="699135" cy="69913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3745" y="4173855"/>
            <a:ext cx="765175" cy="76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2485" y="4896485"/>
            <a:ext cx="832485" cy="83248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9380" y="-3829050"/>
            <a:ext cx="5452110" cy="3299460"/>
            <a:chOff x="0" y="4677"/>
            <a:chExt cx="8586" cy="5196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4677"/>
              <a:ext cx="8586" cy="2413"/>
              <a:chOff x="0" y="4677"/>
              <a:chExt cx="8586" cy="2413"/>
            </a:xfrm>
          </p:grpSpPr>
          <p:sp>
            <p:nvSpPr>
              <p:cNvPr id="18" name="Text Box 17"/>
              <p:cNvSpPr txBox="1"/>
              <p:nvPr/>
            </p:nvSpPr>
            <p:spPr>
              <a:xfrm>
                <a:off x="699" y="5008"/>
                <a:ext cx="7887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Правопреемник «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Accenture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» на российском рынке, сохранивший традиции, ценности и знания международной компании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rcRect b="16156"/>
              <a:stretch>
                <a:fillRect/>
              </a:stretch>
            </p:blipFill>
            <p:spPr>
              <a:xfrm>
                <a:off x="0" y="4677"/>
                <a:ext cx="1095" cy="918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0" y="8082"/>
              <a:ext cx="7826" cy="1791"/>
              <a:chOff x="0" y="8082"/>
              <a:chExt cx="7826" cy="1791"/>
            </a:xfrm>
          </p:grpSpPr>
          <p:sp>
            <p:nvSpPr>
              <p:cNvPr id="25" name="Text Box 24"/>
              <p:cNvSpPr txBox="1"/>
              <p:nvPr/>
            </p:nvSpPr>
            <p:spPr>
              <a:xfrm>
                <a:off x="699" y="8275"/>
                <a:ext cx="712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Около </a:t>
                </a:r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  <a:sym typeface="+mn-ea"/>
                  </a:rPr>
                  <a:t>2 000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  <a:sym typeface="+mn-ea"/>
                  </a:rPr>
                  <a:t> сотрудников в Москве, Твери, Ростове-на-Дону, Краснодаре, Санкт-Петербурге и Алматы</a:t>
                </a:r>
                <a:endParaRPr lang="en-US" sz="2000">
                  <a:latin typeface="Agency FB" panose="020B0503020202020204" charset="0"/>
                  <a:cs typeface="Agency FB" panose="020B050302020202020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/>
              <a:srcRect b="20114"/>
              <a:stretch>
                <a:fillRect/>
              </a:stretch>
            </p:blipFill>
            <p:spPr>
              <a:xfrm>
                <a:off x="0" y="8082"/>
                <a:ext cx="920" cy="73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6142990" y="-3728720"/>
            <a:ext cx="5815330" cy="3337560"/>
            <a:chOff x="9599" y="4617"/>
            <a:chExt cx="9158" cy="5256"/>
          </a:xfrm>
        </p:grpSpPr>
        <p:grpSp>
          <p:nvGrpSpPr>
            <p:cNvPr id="28" name="Group 27"/>
            <p:cNvGrpSpPr/>
            <p:nvPr/>
          </p:nvGrpSpPr>
          <p:grpSpPr>
            <a:xfrm>
              <a:off x="9599" y="4617"/>
              <a:ext cx="8953" cy="2473"/>
              <a:chOff x="9599" y="4617"/>
              <a:chExt cx="8953" cy="2473"/>
            </a:xfrm>
          </p:grpSpPr>
          <p:sp>
            <p:nvSpPr>
              <p:cNvPr id="29" name="Text Box 28"/>
              <p:cNvSpPr txBox="1"/>
              <p:nvPr/>
            </p:nvSpPr>
            <p:spPr>
              <a:xfrm>
                <a:off x="10860" y="5008"/>
                <a:ext cx="7692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rial Narrow" panose="020B0606020202030204" charset="0"/>
                    <a:cs typeface="Arial Narrow" panose="020B0606020202030204" charset="0"/>
                  </a:rPr>
                  <a:t>30</a:t>
                </a:r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-летний опыт успешной реализации комплексных цифровых трансформаций и глубокое понимание индустриальной специфики</a:t>
                </a: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/>
              <a:srcRect b="17600"/>
              <a:stretch>
                <a:fillRect/>
              </a:stretch>
            </p:blipFill>
            <p:spPr>
              <a:xfrm>
                <a:off x="9599" y="4617"/>
                <a:ext cx="1261" cy="1039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9779" y="7906"/>
              <a:ext cx="8978" cy="1967"/>
              <a:chOff x="9779" y="7906"/>
              <a:chExt cx="8978" cy="1967"/>
            </a:xfrm>
          </p:grpSpPr>
          <p:sp>
            <p:nvSpPr>
              <p:cNvPr id="39" name="Text Box 38"/>
              <p:cNvSpPr txBox="1"/>
              <p:nvPr/>
            </p:nvSpPr>
            <p:spPr>
              <a:xfrm>
                <a:off x="10860" y="8275"/>
                <a:ext cx="7897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Agency FB" panose="020B0503020202020204" charset="0"/>
                    <a:cs typeface="Agency FB" panose="020B0503020202020204" charset="0"/>
                  </a:rPr>
                  <a:t>Широкое знание технологий и тенденций их развития для поиска альтернативных решений по импортозамещению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1"/>
              <a:srcRect b="16229"/>
              <a:stretch>
                <a:fillRect/>
              </a:stretch>
            </p:blipFill>
            <p:spPr>
              <a:xfrm>
                <a:off x="9779" y="7906"/>
                <a:ext cx="1285" cy="1076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/>
          <p:nvPr/>
        </p:nvPicPr>
        <p:blipFill>
          <a:blip r:embed="rId12"/>
          <a:stretch>
            <a:fillRect/>
          </a:stretch>
        </p:blipFill>
        <p:spPr>
          <a:xfrm>
            <a:off x="2986405" y="-3985260"/>
            <a:ext cx="6005830" cy="3367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25640" y="-4554855"/>
            <a:ext cx="5166360" cy="4128135"/>
            <a:chOff x="10881" y="1339"/>
            <a:chExt cx="8136" cy="6501"/>
          </a:xfrm>
        </p:grpSpPr>
        <p:sp>
          <p:nvSpPr>
            <p:cNvPr id="4" name="Text Box 3"/>
            <p:cNvSpPr txBox="1"/>
            <p:nvPr/>
          </p:nvSpPr>
          <p:spPr>
            <a:xfrm>
              <a:off x="10881" y="1339"/>
              <a:ext cx="8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Курсовой проект </a:t>
              </a:r>
            </a:p>
            <a:p>
              <a:pPr algn="ctr"/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“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SWOT-</a:t>
              </a:r>
              <a:r>
                <a:rPr lang="ru-RU" altLang="en-US" sz="2400" b="1">
                  <a:latin typeface="Arial Black" panose="020B0A04020102020204" charset="0"/>
                  <a:cs typeface="Arial Black" panose="020B0A04020102020204" charset="0"/>
                </a:rPr>
                <a:t>анализ компании </a:t>
              </a:r>
              <a:r>
                <a:rPr lang="en-US" altLang="en-US" sz="2400" b="1">
                  <a:latin typeface="Arial Black" panose="020B0A04020102020204" charset="0"/>
                  <a:cs typeface="Arial Black" panose="020B0A04020102020204" charset="0"/>
                </a:rPr>
                <a:t>Axenix”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325" y="4110"/>
              <a:ext cx="7249" cy="373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sunrise" dir="t">
                <a:rot lat="0" lon="0" rev="0"/>
              </a:lightRig>
            </a:scene3d>
            <a:sp3d prstMaterial="dkEdge"/>
          </p:spPr>
          <p:txBody>
            <a:bodyPr wrap="square" rtlCol="0">
              <a:spAutoFit/>
            </a:bodyPr>
            <a:lstStyle/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Выполнили: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Бедарев Артём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Дюжаков Тимофей Алексеевич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Маркин Андрей Сергеевич</a:t>
              </a:r>
            </a:p>
            <a:p>
              <a:r>
                <a:rPr lang="ru-RU">
                  <a:latin typeface="Agency FB" panose="020B0503020202020204" charset="0"/>
                  <a:cs typeface="Agency FB" panose="020B0503020202020204" charset="0"/>
                </a:rPr>
                <a:t>Марченко Владислав Михайлович</a:t>
              </a:r>
            </a:p>
            <a:p>
              <a:r>
                <a:rPr lang="ru-RU">
                  <a:solidFill>
                    <a:srgbClr val="E16513"/>
                  </a:solidFill>
                  <a:latin typeface="Agency FB" panose="020B0503020202020204" charset="0"/>
                  <a:cs typeface="Agency FB" panose="020B0503020202020204" charset="0"/>
                </a:rPr>
                <a:t>Преснухина Полина Александровна</a:t>
              </a:r>
            </a:p>
            <a:p>
              <a:r>
                <a:rPr lang="ru-RU" sz="2000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Научный руководитель:</a:t>
              </a:r>
            </a:p>
            <a:p>
              <a:r>
                <a:rPr lang="ru-RU"/>
                <a:t>... </a:t>
              </a:r>
            </a:p>
          </p:txBody>
        </p:sp>
      </p:grpSp>
      <p:sp>
        <p:nvSpPr>
          <p:cNvPr id="3" name="Isosceles Triangle 2"/>
          <p:cNvSpPr/>
          <p:nvPr/>
        </p:nvSpPr>
        <p:spPr>
          <a:xfrm>
            <a:off x="0" y="-4159885"/>
            <a:ext cx="2897505" cy="4159885"/>
          </a:xfrm>
          <a:prstGeom prst="triangl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804920" y="-2797810"/>
            <a:ext cx="1873250" cy="2797810"/>
          </a:xfrm>
          <a:prstGeom prst="triangl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594610" y="-4059555"/>
            <a:ext cx="2510790" cy="4059555"/>
          </a:xfrm>
          <a:prstGeom prst="triangl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0" y="7620"/>
            <a:ext cx="836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Основные факторы макросреды компании</a:t>
            </a:r>
          </a:p>
        </p:txBody>
      </p:sp>
      <p:sp>
        <p:nvSpPr>
          <p:cNvPr id="31" name="Rectangles 30"/>
          <p:cNvSpPr/>
          <p:nvPr/>
        </p:nvSpPr>
        <p:spPr>
          <a:xfrm>
            <a:off x="9390380" y="444881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855200" y="46824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10429240" y="52920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60" y="4956810"/>
            <a:ext cx="832485" cy="83248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534275" y="36899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999095" y="392366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8597265" y="4522470"/>
            <a:ext cx="1931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NVIRONMENT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475" y="4191635"/>
            <a:ext cx="765175" cy="76517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5678170" y="296291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142990" y="319659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6579870" y="3782060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115" y="3545840"/>
            <a:ext cx="699135" cy="699135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3940810" y="22053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4405630" y="243903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4977130" y="3041650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8410" y="2681605"/>
            <a:ext cx="767715" cy="767715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3213735" y="226758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2143760" y="142049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608580" y="165417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60" y="1904365"/>
            <a:ext cx="777240" cy="777240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 rot="16200000">
            <a:off x="7724775" y="6757670"/>
            <a:ext cx="4631690" cy="4831715"/>
          </a:xfrm>
          <a:custGeom>
            <a:avLst/>
            <a:gdLst>
              <a:gd name="connsiteX0" fmla="*/ 0 w 7294"/>
              <a:gd name="connsiteY0" fmla="*/ 7609 h 7609"/>
              <a:gd name="connsiteX1" fmla="*/ 3743 w 7294"/>
              <a:gd name="connsiteY1" fmla="*/ 2 h 7609"/>
              <a:gd name="connsiteX2" fmla="*/ 7294 w 7294"/>
              <a:gd name="connsiteY2" fmla="*/ 7426 h 7609"/>
              <a:gd name="connsiteX3" fmla="*/ 0 w 7294"/>
              <a:gd name="connsiteY3" fmla="*/ 7609 h 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" h="7609">
                <a:moveTo>
                  <a:pt x="0" y="7609"/>
                </a:moveTo>
                <a:cubicBezTo>
                  <a:pt x="1190" y="5124"/>
                  <a:pt x="-246" y="-124"/>
                  <a:pt x="3743" y="2"/>
                </a:cubicBezTo>
                <a:cubicBezTo>
                  <a:pt x="4927" y="2476"/>
                  <a:pt x="5673" y="4070"/>
                  <a:pt x="7294" y="7426"/>
                </a:cubicBezTo>
                <a:lnTo>
                  <a:pt x="0" y="7609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5400000">
            <a:off x="-5970270" y="631190"/>
            <a:ext cx="4263390" cy="5057775"/>
          </a:xfrm>
          <a:custGeom>
            <a:avLst/>
            <a:gdLst>
              <a:gd name="connsiteX0" fmla="*/ 0 w 6714"/>
              <a:gd name="connsiteY0" fmla="*/ 5992 h 8015"/>
              <a:gd name="connsiteX1" fmla="*/ 4320 w 6714"/>
              <a:gd name="connsiteY1" fmla="*/ 0 h 8015"/>
              <a:gd name="connsiteX2" fmla="*/ 6328 w 6714"/>
              <a:gd name="connsiteY2" fmla="*/ 7562 h 8015"/>
              <a:gd name="connsiteX3" fmla="*/ 0 w 6714"/>
              <a:gd name="connsiteY3" fmla="*/ 5992 h 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" h="8016">
                <a:moveTo>
                  <a:pt x="0" y="5992"/>
                </a:moveTo>
                <a:cubicBezTo>
                  <a:pt x="17" y="1526"/>
                  <a:pt x="2242" y="535"/>
                  <a:pt x="4320" y="0"/>
                </a:cubicBezTo>
                <a:cubicBezTo>
                  <a:pt x="5884" y="5893"/>
                  <a:pt x="7464" y="9299"/>
                  <a:pt x="6328" y="7562"/>
                </a:cubicBezTo>
                <a:lnTo>
                  <a:pt x="0" y="5992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81305" y="7564755"/>
            <a:ext cx="4204335" cy="3803650"/>
            <a:chOff x="443" y="11913"/>
            <a:chExt cx="6621" cy="5990"/>
          </a:xfrm>
        </p:grpSpPr>
        <p:sp>
          <p:nvSpPr>
            <p:cNvPr id="45" name="Text Box 44"/>
            <p:cNvSpPr txBox="1"/>
            <p:nvPr/>
          </p:nvSpPr>
          <p:spPr>
            <a:xfrm>
              <a:off x="913" y="12631"/>
              <a:ext cx="6025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C</a:t>
              </a:r>
              <a:r>
                <a:rPr lang="ru-RU" alt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анкции в отношении России</a:t>
              </a:r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Из-за введения санкций в отношении России со стороны западных стран, компания Axenix получила огромный рынок, с которого ушли многие европейские и американские компании.</a:t>
              </a:r>
              <a:endParaRPr lang="ru-RU" altLang="en-US" sz="1600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 sz="1600"/>
            </a:p>
          </p:txBody>
        </p:sp>
        <p:sp>
          <p:nvSpPr>
            <p:cNvPr id="61" name="Freeform 60"/>
            <p:cNvSpPr/>
            <p:nvPr/>
          </p:nvSpPr>
          <p:spPr>
            <a:xfrm rot="9780000">
              <a:off x="443" y="11913"/>
              <a:ext cx="6621" cy="5990"/>
            </a:xfrm>
            <a:custGeom>
              <a:avLst/>
              <a:gdLst>
                <a:gd name="connsiteX0" fmla="*/ 0 w 6621"/>
                <a:gd name="connsiteY0" fmla="*/ 5940 h 5990"/>
                <a:gd name="connsiteX1" fmla="*/ 30 w 6621"/>
                <a:gd name="connsiteY1" fmla="*/ 0 h 5990"/>
                <a:gd name="connsiteX2" fmla="*/ 6297 w 6621"/>
                <a:gd name="connsiteY2" fmla="*/ 5934 h 5990"/>
                <a:gd name="connsiteX3" fmla="*/ 1952 w 6621"/>
                <a:gd name="connsiteY3" fmla="*/ 5965 h 5990"/>
                <a:gd name="connsiteX4" fmla="*/ 0 w 6621"/>
                <a:gd name="connsiteY4" fmla="*/ 5940 h 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1" h="5990">
                  <a:moveTo>
                    <a:pt x="0" y="5940"/>
                  </a:moveTo>
                  <a:lnTo>
                    <a:pt x="30" y="0"/>
                  </a:lnTo>
                  <a:cubicBezTo>
                    <a:pt x="2577" y="1645"/>
                    <a:pt x="7998" y="1626"/>
                    <a:pt x="6297" y="5934"/>
                  </a:cubicBezTo>
                  <a:cubicBezTo>
                    <a:pt x="4484" y="5963"/>
                    <a:pt x="4313" y="6025"/>
                    <a:pt x="1952" y="5965"/>
                  </a:cubicBezTo>
                  <a:lnTo>
                    <a:pt x="0" y="594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s 21"/>
          <p:cNvSpPr/>
          <p:nvPr/>
        </p:nvSpPr>
        <p:spPr>
          <a:xfrm>
            <a:off x="465455" y="6686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330960" y="1493520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" y="1070610"/>
            <a:ext cx="915670" cy="915670"/>
          </a:xfrm>
          <a:prstGeom prst="rect">
            <a:avLst/>
          </a:prstGeom>
        </p:spPr>
      </p:pic>
      <p:sp>
        <p:nvSpPr>
          <p:cNvPr id="59" name="Rectangles 58"/>
          <p:cNvSpPr/>
          <p:nvPr/>
        </p:nvSpPr>
        <p:spPr>
          <a:xfrm>
            <a:off x="465455" y="6686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Box 59"/>
          <p:cNvSpPr txBox="1"/>
          <p:nvPr/>
        </p:nvSpPr>
        <p:spPr>
          <a:xfrm>
            <a:off x="930275" y="90233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456160" y="7620"/>
            <a:ext cx="4620895" cy="4608195"/>
            <a:chOff x="11865" y="0"/>
            <a:chExt cx="7277" cy="7257"/>
          </a:xfrm>
        </p:grpSpPr>
        <p:sp>
          <p:nvSpPr>
            <p:cNvPr id="11" name="Freeform 10"/>
            <p:cNvSpPr/>
            <p:nvPr/>
          </p:nvSpPr>
          <p:spPr>
            <a:xfrm rot="5400000">
              <a:off x="11875" y="-10"/>
              <a:ext cx="7257" cy="7277"/>
            </a:xfrm>
            <a:custGeom>
              <a:avLst/>
              <a:gdLst>
                <a:gd name="connsiteX0" fmla="*/ 1 w 7257"/>
                <a:gd name="connsiteY0" fmla="*/ 7277 h 7277"/>
                <a:gd name="connsiteX1" fmla="*/ 0 w 7257"/>
                <a:gd name="connsiteY1" fmla="*/ 0 h 7277"/>
                <a:gd name="connsiteX2" fmla="*/ 7257 w 7257"/>
                <a:gd name="connsiteY2" fmla="*/ 7265 h 7277"/>
                <a:gd name="connsiteX3" fmla="*/ 1 w 7257"/>
                <a:gd name="connsiteY3" fmla="*/ 7277 h 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7" h="7277">
                  <a:moveTo>
                    <a:pt x="1" y="7277"/>
                  </a:moveTo>
                  <a:lnTo>
                    <a:pt x="0" y="0"/>
                  </a:lnTo>
                  <a:cubicBezTo>
                    <a:pt x="3663" y="11"/>
                    <a:pt x="4856" y="4839"/>
                    <a:pt x="7257" y="7265"/>
                  </a:cubicBezTo>
                  <a:lnTo>
                    <a:pt x="1" y="727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865" y="231"/>
              <a:ext cx="5939" cy="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Противостояние России и стран запада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pPr algn="l"/>
              <a:r>
                <a:rPr 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В связи с противостоянием России и западных стран во всех сферах деятельности, сотрудничество Axenix с компаниями из США и ЕС стало практически невозможным</a:t>
              </a:r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. 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Box 121"/>
          <p:cNvSpPr txBox="1"/>
          <p:nvPr/>
        </p:nvSpPr>
        <p:spPr>
          <a:xfrm>
            <a:off x="1120140" y="487680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64770"/>
            <a:ext cx="915670" cy="915670"/>
          </a:xfrm>
          <a:prstGeom prst="rect">
            <a:avLst/>
          </a:prstGeom>
        </p:spPr>
      </p:pic>
      <p:sp>
        <p:nvSpPr>
          <p:cNvPr id="125" name="Rectangles 124"/>
          <p:cNvSpPr/>
          <p:nvPr/>
        </p:nvSpPr>
        <p:spPr>
          <a:xfrm>
            <a:off x="254635" y="-3371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 Box 125"/>
          <p:cNvSpPr txBox="1"/>
          <p:nvPr/>
        </p:nvSpPr>
        <p:spPr>
          <a:xfrm>
            <a:off x="719455" y="-10350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49" name="Freeform 48"/>
          <p:cNvSpPr/>
          <p:nvPr/>
        </p:nvSpPr>
        <p:spPr>
          <a:xfrm rot="16200000">
            <a:off x="7633970" y="2235835"/>
            <a:ext cx="4631690" cy="4831715"/>
          </a:xfrm>
          <a:custGeom>
            <a:avLst/>
            <a:gdLst>
              <a:gd name="connsiteX0" fmla="*/ 0 w 7294"/>
              <a:gd name="connsiteY0" fmla="*/ 7609 h 7609"/>
              <a:gd name="connsiteX1" fmla="*/ 3743 w 7294"/>
              <a:gd name="connsiteY1" fmla="*/ 2 h 7609"/>
              <a:gd name="connsiteX2" fmla="*/ 7294 w 7294"/>
              <a:gd name="connsiteY2" fmla="*/ 7426 h 7609"/>
              <a:gd name="connsiteX3" fmla="*/ 0 w 7294"/>
              <a:gd name="connsiteY3" fmla="*/ 7609 h 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" h="7609">
                <a:moveTo>
                  <a:pt x="0" y="7609"/>
                </a:moveTo>
                <a:cubicBezTo>
                  <a:pt x="1190" y="5124"/>
                  <a:pt x="-246" y="-124"/>
                  <a:pt x="3743" y="2"/>
                </a:cubicBezTo>
                <a:cubicBezTo>
                  <a:pt x="4927" y="2476"/>
                  <a:pt x="5673" y="4070"/>
                  <a:pt x="7294" y="7426"/>
                </a:cubicBezTo>
                <a:lnTo>
                  <a:pt x="0" y="7609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534275" y="0"/>
            <a:ext cx="4620895" cy="4608195"/>
            <a:chOff x="11865" y="0"/>
            <a:chExt cx="7277" cy="7257"/>
          </a:xfrm>
        </p:grpSpPr>
        <p:sp>
          <p:nvSpPr>
            <p:cNvPr id="53" name="Freeform 52"/>
            <p:cNvSpPr/>
            <p:nvPr/>
          </p:nvSpPr>
          <p:spPr>
            <a:xfrm rot="5400000">
              <a:off x="11875" y="-10"/>
              <a:ext cx="7257" cy="7277"/>
            </a:xfrm>
            <a:custGeom>
              <a:avLst/>
              <a:gdLst>
                <a:gd name="connsiteX0" fmla="*/ 1 w 7257"/>
                <a:gd name="connsiteY0" fmla="*/ 7277 h 7277"/>
                <a:gd name="connsiteX1" fmla="*/ 0 w 7257"/>
                <a:gd name="connsiteY1" fmla="*/ 0 h 7277"/>
                <a:gd name="connsiteX2" fmla="*/ 7257 w 7257"/>
                <a:gd name="connsiteY2" fmla="*/ 7265 h 7277"/>
                <a:gd name="connsiteX3" fmla="*/ 1 w 7257"/>
                <a:gd name="connsiteY3" fmla="*/ 7277 h 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7" h="7277">
                  <a:moveTo>
                    <a:pt x="1" y="7277"/>
                  </a:moveTo>
                  <a:lnTo>
                    <a:pt x="0" y="0"/>
                  </a:lnTo>
                  <a:cubicBezTo>
                    <a:pt x="3663" y="11"/>
                    <a:pt x="4856" y="4839"/>
                    <a:pt x="7257" y="7265"/>
                  </a:cubicBezTo>
                  <a:lnTo>
                    <a:pt x="1" y="727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11865" y="231"/>
              <a:ext cx="5939" cy="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Противостояние России и стран запада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pPr algn="l"/>
              <a:r>
                <a:rPr 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В связи с противостоянием России и западных стран во всех сферах деятельности, сотрудничество Axenix с компаниями из США и ЕС стало практически невозможным</a:t>
              </a:r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. 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2090" y="4344670"/>
            <a:ext cx="4204335" cy="3803650"/>
            <a:chOff x="334" y="6842"/>
            <a:chExt cx="6621" cy="5990"/>
          </a:xfrm>
        </p:grpSpPr>
        <p:sp>
          <p:nvSpPr>
            <p:cNvPr id="58" name="Text Box 57"/>
            <p:cNvSpPr txBox="1"/>
            <p:nvPr/>
          </p:nvSpPr>
          <p:spPr>
            <a:xfrm>
              <a:off x="749" y="7540"/>
              <a:ext cx="6025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C</a:t>
              </a:r>
              <a:r>
                <a:rPr lang="ru-RU" alt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анкции в отношении России</a:t>
              </a:r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Из-за введения санкций в отношении России со стороны западных стран, компания Axenix получила огромный рынок, с которого ушли многие европейские и американские компании.</a:t>
              </a:r>
              <a:endParaRPr lang="ru-RU" altLang="en-US" sz="1600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 sz="1600"/>
            </a:p>
          </p:txBody>
        </p:sp>
        <p:sp>
          <p:nvSpPr>
            <p:cNvPr id="61" name="Freeform 60"/>
            <p:cNvSpPr/>
            <p:nvPr/>
          </p:nvSpPr>
          <p:spPr>
            <a:xfrm rot="9780000">
              <a:off x="334" y="6842"/>
              <a:ext cx="6621" cy="5990"/>
            </a:xfrm>
            <a:custGeom>
              <a:avLst/>
              <a:gdLst>
                <a:gd name="connsiteX0" fmla="*/ 0 w 6621"/>
                <a:gd name="connsiteY0" fmla="*/ 5940 h 5990"/>
                <a:gd name="connsiteX1" fmla="*/ 30 w 6621"/>
                <a:gd name="connsiteY1" fmla="*/ 0 h 5990"/>
                <a:gd name="connsiteX2" fmla="*/ 6297 w 6621"/>
                <a:gd name="connsiteY2" fmla="*/ 5934 h 5990"/>
                <a:gd name="connsiteX3" fmla="*/ 1952 w 6621"/>
                <a:gd name="connsiteY3" fmla="*/ 5965 h 5990"/>
                <a:gd name="connsiteX4" fmla="*/ 0 w 6621"/>
                <a:gd name="connsiteY4" fmla="*/ 5940 h 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1" h="5990">
                  <a:moveTo>
                    <a:pt x="0" y="5940"/>
                  </a:moveTo>
                  <a:lnTo>
                    <a:pt x="30" y="0"/>
                  </a:lnTo>
                  <a:cubicBezTo>
                    <a:pt x="2577" y="1645"/>
                    <a:pt x="7998" y="1626"/>
                    <a:pt x="6297" y="5934"/>
                  </a:cubicBezTo>
                  <a:cubicBezTo>
                    <a:pt x="4484" y="5963"/>
                    <a:pt x="4313" y="6025"/>
                    <a:pt x="1952" y="5965"/>
                  </a:cubicBezTo>
                  <a:lnTo>
                    <a:pt x="0" y="594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 Box 49"/>
          <p:cNvSpPr txBox="1"/>
          <p:nvPr/>
        </p:nvSpPr>
        <p:spPr>
          <a:xfrm>
            <a:off x="3180715" y="-1295400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52" name="Rectangles 51"/>
          <p:cNvSpPr/>
          <p:nvPr/>
        </p:nvSpPr>
        <p:spPr>
          <a:xfrm>
            <a:off x="2110740" y="-214249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Box 53"/>
          <p:cNvSpPr txBox="1"/>
          <p:nvPr/>
        </p:nvSpPr>
        <p:spPr>
          <a:xfrm>
            <a:off x="2575560" y="-190881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940" y="-1658620"/>
            <a:ext cx="777240" cy="777240"/>
          </a:xfrm>
          <a:prstGeom prst="rect">
            <a:avLst/>
          </a:prstGeom>
        </p:spPr>
      </p:pic>
      <p:sp>
        <p:nvSpPr>
          <p:cNvPr id="69" name="Rectangles 68"/>
          <p:cNvSpPr/>
          <p:nvPr/>
        </p:nvSpPr>
        <p:spPr>
          <a:xfrm>
            <a:off x="4121785" y="-205676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Box 69"/>
          <p:cNvSpPr txBox="1"/>
          <p:nvPr/>
        </p:nvSpPr>
        <p:spPr>
          <a:xfrm>
            <a:off x="4586605" y="-182308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</a:p>
        </p:txBody>
      </p:sp>
      <p:sp>
        <p:nvSpPr>
          <p:cNvPr id="71" name="Text Box 70"/>
          <p:cNvSpPr txBox="1"/>
          <p:nvPr/>
        </p:nvSpPr>
        <p:spPr>
          <a:xfrm>
            <a:off x="5158105" y="-1220470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385" y="-1580515"/>
            <a:ext cx="767715" cy="767715"/>
          </a:xfrm>
          <a:prstGeom prst="rect">
            <a:avLst/>
          </a:prstGeom>
        </p:spPr>
      </p:pic>
      <p:sp>
        <p:nvSpPr>
          <p:cNvPr id="75" name="Rectangles 74"/>
          <p:cNvSpPr/>
          <p:nvPr/>
        </p:nvSpPr>
        <p:spPr>
          <a:xfrm>
            <a:off x="5668010" y="-189865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Box 75"/>
          <p:cNvSpPr txBox="1"/>
          <p:nvPr/>
        </p:nvSpPr>
        <p:spPr>
          <a:xfrm>
            <a:off x="6132830" y="-166497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</a:p>
        </p:txBody>
      </p:sp>
      <p:sp>
        <p:nvSpPr>
          <p:cNvPr id="77" name="Text Box 76"/>
          <p:cNvSpPr txBox="1"/>
          <p:nvPr/>
        </p:nvSpPr>
        <p:spPr>
          <a:xfrm>
            <a:off x="6569710" y="-1079500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955" y="-1315720"/>
            <a:ext cx="699135" cy="699135"/>
          </a:xfrm>
          <a:prstGeom prst="rect">
            <a:avLst/>
          </a:prstGeom>
        </p:spPr>
      </p:pic>
      <p:sp>
        <p:nvSpPr>
          <p:cNvPr id="88" name="Rectangles 87"/>
          <p:cNvSpPr/>
          <p:nvPr/>
        </p:nvSpPr>
        <p:spPr>
          <a:xfrm>
            <a:off x="7663180" y="-182308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s 99"/>
          <p:cNvSpPr/>
          <p:nvPr/>
        </p:nvSpPr>
        <p:spPr>
          <a:xfrm>
            <a:off x="9539605" y="-189230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Box 100"/>
          <p:cNvSpPr txBox="1"/>
          <p:nvPr/>
        </p:nvSpPr>
        <p:spPr>
          <a:xfrm>
            <a:off x="10004425" y="-165862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</a:p>
        </p:txBody>
      </p:sp>
      <p:sp>
        <p:nvSpPr>
          <p:cNvPr id="102" name="Text Box 101"/>
          <p:cNvSpPr txBox="1"/>
          <p:nvPr/>
        </p:nvSpPr>
        <p:spPr>
          <a:xfrm>
            <a:off x="10578465" y="-10490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1485" y="-1384300"/>
            <a:ext cx="832485" cy="832485"/>
          </a:xfrm>
          <a:prstGeom prst="rect">
            <a:avLst/>
          </a:prstGeom>
        </p:spPr>
      </p:pic>
      <p:sp>
        <p:nvSpPr>
          <p:cNvPr id="116" name="Pie 115"/>
          <p:cNvSpPr/>
          <p:nvPr/>
        </p:nvSpPr>
        <p:spPr>
          <a:xfrm>
            <a:off x="8389620" y="-6008370"/>
            <a:ext cx="6276975" cy="6119495"/>
          </a:xfrm>
          <a:prstGeom prst="pie">
            <a:avLst>
              <a:gd name="adj1" fmla="val 9491517"/>
              <a:gd name="adj2" fmla="val 467274"/>
            </a:avLst>
          </a:prstGeom>
          <a:blipFill rotWithShape="1">
            <a:blip r:embed="rId8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2716510" y="-903605"/>
            <a:ext cx="7263765" cy="6650990"/>
            <a:chOff x="12976" y="-1354"/>
            <a:chExt cx="11439" cy="10474"/>
          </a:xfrm>
        </p:grpSpPr>
        <p:sp>
          <p:nvSpPr>
            <p:cNvPr id="118" name="Freeform 117"/>
            <p:cNvSpPr/>
            <p:nvPr/>
          </p:nvSpPr>
          <p:spPr>
            <a:xfrm>
              <a:off x="12976" y="-1354"/>
              <a:ext cx="11439" cy="10474"/>
            </a:xfrm>
            <a:custGeom>
              <a:avLst/>
              <a:gdLst>
                <a:gd name="connsiteX0" fmla="*/ 11439 w 11439"/>
                <a:gd name="connsiteY0" fmla="*/ 5172 h 10474"/>
                <a:gd name="connsiteX1" fmla="*/ 5424 w 11439"/>
                <a:gd name="connsiteY1" fmla="*/ 0 h 10474"/>
                <a:gd name="connsiteX2" fmla="*/ 11276 w 11439"/>
                <a:gd name="connsiteY2" fmla="*/ 4912 h 10474"/>
                <a:gd name="connsiteX3" fmla="*/ 5424 w 11439"/>
                <a:gd name="connsiteY3" fmla="*/ 9824 h 10474"/>
                <a:gd name="connsiteX4" fmla="*/ 0 w 11439"/>
                <a:gd name="connsiteY4" fmla="*/ 6891 h 10474"/>
                <a:gd name="connsiteX5" fmla="*/ 5600 w 11439"/>
                <a:gd name="connsiteY5" fmla="*/ 4779 h 10474"/>
                <a:gd name="connsiteX6" fmla="*/ 11439 w 11439"/>
                <a:gd name="connsiteY6" fmla="*/ 5172 h 1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9" h="10474">
                  <a:moveTo>
                    <a:pt x="11439" y="5172"/>
                  </a:moveTo>
                  <a:cubicBezTo>
                    <a:pt x="11481" y="5171"/>
                    <a:pt x="5383" y="0"/>
                    <a:pt x="5424" y="0"/>
                  </a:cubicBezTo>
                  <a:cubicBezTo>
                    <a:pt x="8656" y="0"/>
                    <a:pt x="11276" y="2199"/>
                    <a:pt x="11276" y="4912"/>
                  </a:cubicBezTo>
                  <a:cubicBezTo>
                    <a:pt x="11276" y="7625"/>
                    <a:pt x="8425" y="8622"/>
                    <a:pt x="5424" y="9824"/>
                  </a:cubicBezTo>
                  <a:cubicBezTo>
                    <a:pt x="330" y="11863"/>
                    <a:pt x="911" y="8609"/>
                    <a:pt x="0" y="6891"/>
                  </a:cubicBezTo>
                  <a:cubicBezTo>
                    <a:pt x="1783" y="6226"/>
                    <a:pt x="2864" y="4763"/>
                    <a:pt x="5600" y="4779"/>
                  </a:cubicBezTo>
                  <a:lnTo>
                    <a:pt x="11439" y="517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Text Box 118"/>
            <p:cNvSpPr txBox="1"/>
            <p:nvPr/>
          </p:nvSpPr>
          <p:spPr>
            <a:xfrm>
              <a:off x="14430" y="4891"/>
              <a:ext cx="4712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Экономический кризис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Украинский кризис стал причиной нового мирового экономического кризиса, который повлиял на все компании.</a:t>
              </a:r>
            </a:p>
          </p:txBody>
        </p:sp>
      </p:grpSp>
      <p:sp>
        <p:nvSpPr>
          <p:cNvPr id="139" name="Freeform 138"/>
          <p:cNvSpPr/>
          <p:nvPr/>
        </p:nvSpPr>
        <p:spPr>
          <a:xfrm>
            <a:off x="-1605915" y="7223760"/>
            <a:ext cx="5907405" cy="3611245"/>
          </a:xfrm>
          <a:custGeom>
            <a:avLst/>
            <a:gdLst>
              <a:gd name="connsiteX0" fmla="*/ 9235 w 9303"/>
              <a:gd name="connsiteY0" fmla="*/ 0 h 5687"/>
              <a:gd name="connsiteX1" fmla="*/ 8852 w 9303"/>
              <a:gd name="connsiteY1" fmla="*/ 1847 h 5687"/>
              <a:gd name="connsiteX2" fmla="*/ 5652 w 9303"/>
              <a:gd name="connsiteY2" fmla="*/ 5687 h 5687"/>
              <a:gd name="connsiteX3" fmla="*/ 0 w 9303"/>
              <a:gd name="connsiteY3" fmla="*/ 3954 h 5687"/>
              <a:gd name="connsiteX4" fmla="*/ 3892 w 9303"/>
              <a:gd name="connsiteY4" fmla="*/ 621 h 5687"/>
              <a:gd name="connsiteX5" fmla="*/ 9235 w 9303"/>
              <a:gd name="connsiteY5" fmla="*/ 0 h 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03" h="5687">
                <a:moveTo>
                  <a:pt x="9235" y="0"/>
                </a:moveTo>
                <a:cubicBezTo>
                  <a:pt x="9441" y="491"/>
                  <a:pt x="9140" y="1374"/>
                  <a:pt x="8852" y="1847"/>
                </a:cubicBezTo>
                <a:cubicBezTo>
                  <a:pt x="7092" y="4727"/>
                  <a:pt x="8477" y="5687"/>
                  <a:pt x="5652" y="5687"/>
                </a:cubicBezTo>
                <a:cubicBezTo>
                  <a:pt x="3451" y="5687"/>
                  <a:pt x="720" y="5680"/>
                  <a:pt x="0" y="3954"/>
                </a:cubicBezTo>
                <a:cubicBezTo>
                  <a:pt x="1013" y="2647"/>
                  <a:pt x="1040" y="1714"/>
                  <a:pt x="3892" y="621"/>
                </a:cubicBezTo>
                <a:cubicBezTo>
                  <a:pt x="5199" y="167"/>
                  <a:pt x="7534" y="234"/>
                  <a:pt x="9235" y="0"/>
                </a:cubicBez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466965" y="-189230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931785" y="-165862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8529955" y="-1059815"/>
            <a:ext cx="1931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NVIRONMENT</a:t>
            </a:r>
            <a:endParaRPr lang="en-US">
              <a:solidFill>
                <a:srgbClr val="E1651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165" y="-1390650"/>
            <a:ext cx="765175" cy="76517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-2900045" y="-337185"/>
            <a:ext cx="2653665" cy="1719580"/>
            <a:chOff x="17" y="-368"/>
            <a:chExt cx="4179" cy="2708"/>
          </a:xfrm>
        </p:grpSpPr>
        <p:sp>
          <p:nvSpPr>
            <p:cNvPr id="3" name="Text Box 2"/>
            <p:cNvSpPr txBox="1"/>
            <p:nvPr/>
          </p:nvSpPr>
          <p:spPr>
            <a:xfrm>
              <a:off x="1982" y="966"/>
              <a:ext cx="22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CONOMY</a:t>
              </a:r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7" y="-368"/>
              <a:ext cx="2830" cy="270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29" y="0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" y="394"/>
              <a:ext cx="1224" cy="1224"/>
            </a:xfrm>
            <a:prstGeom prst="rect">
              <a:avLst/>
            </a:prstGeom>
          </p:spPr>
        </p:pic>
      </p:grpSp>
      <p:sp>
        <p:nvSpPr>
          <p:cNvPr id="48" name="Freeform 47"/>
          <p:cNvSpPr/>
          <p:nvPr/>
        </p:nvSpPr>
        <p:spPr>
          <a:xfrm rot="5400000">
            <a:off x="-871855" y="708025"/>
            <a:ext cx="4263390" cy="5057775"/>
          </a:xfrm>
          <a:custGeom>
            <a:avLst/>
            <a:gdLst>
              <a:gd name="connsiteX0" fmla="*/ 0 w 6714"/>
              <a:gd name="connsiteY0" fmla="*/ 5992 h 8015"/>
              <a:gd name="connsiteX1" fmla="*/ 4320 w 6714"/>
              <a:gd name="connsiteY1" fmla="*/ 0 h 8015"/>
              <a:gd name="connsiteX2" fmla="*/ 6328 w 6714"/>
              <a:gd name="connsiteY2" fmla="*/ 7562 h 8015"/>
              <a:gd name="connsiteX3" fmla="*/ 0 w 6714"/>
              <a:gd name="connsiteY3" fmla="*/ 5992 h 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" h="8016">
                <a:moveTo>
                  <a:pt x="0" y="5992"/>
                </a:moveTo>
                <a:cubicBezTo>
                  <a:pt x="17" y="1526"/>
                  <a:pt x="2242" y="535"/>
                  <a:pt x="4320" y="0"/>
                </a:cubicBezTo>
                <a:cubicBezTo>
                  <a:pt x="5884" y="5893"/>
                  <a:pt x="7464" y="9299"/>
                  <a:pt x="6328" y="7562"/>
                </a:cubicBezTo>
                <a:lnTo>
                  <a:pt x="0" y="5992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-7932420" y="1240790"/>
            <a:ext cx="6322695" cy="5120640"/>
            <a:chOff x="-3183" y="2002"/>
            <a:chExt cx="9957" cy="8064"/>
          </a:xfrm>
        </p:grpSpPr>
        <p:sp>
          <p:nvSpPr>
            <p:cNvPr id="105" name="Freeform 104"/>
            <p:cNvSpPr/>
            <p:nvPr/>
          </p:nvSpPr>
          <p:spPr>
            <a:xfrm>
              <a:off x="-3183" y="2002"/>
              <a:ext cx="9957" cy="8064"/>
            </a:xfrm>
            <a:custGeom>
              <a:avLst/>
              <a:gdLst>
                <a:gd name="connsiteX0" fmla="*/ 0 w 9957"/>
                <a:gd name="connsiteY0" fmla="*/ 1786 h 8063"/>
                <a:gd name="connsiteX1" fmla="*/ 3499 w 9957"/>
                <a:gd name="connsiteY1" fmla="*/ 711 h 8063"/>
                <a:gd name="connsiteX2" fmla="*/ 9957 w 9957"/>
                <a:gd name="connsiteY2" fmla="*/ 4573 h 8063"/>
                <a:gd name="connsiteX3" fmla="*/ 2136 w 9957"/>
                <a:gd name="connsiteY3" fmla="*/ 8064 h 8063"/>
                <a:gd name="connsiteX4" fmla="*/ 0 w 9957"/>
                <a:gd name="connsiteY4" fmla="*/ 1786 h 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7" h="8064">
                  <a:moveTo>
                    <a:pt x="0" y="1786"/>
                  </a:moveTo>
                  <a:cubicBezTo>
                    <a:pt x="684" y="1641"/>
                    <a:pt x="2075" y="1361"/>
                    <a:pt x="3499" y="711"/>
                  </a:cubicBezTo>
                  <a:cubicBezTo>
                    <a:pt x="8554" y="-1596"/>
                    <a:pt x="8704" y="2252"/>
                    <a:pt x="9957" y="4573"/>
                  </a:cubicBezTo>
                  <a:lnTo>
                    <a:pt x="2136" y="8064"/>
                  </a:lnTo>
                  <a:lnTo>
                    <a:pt x="0" y="178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89" y="3034"/>
              <a:ext cx="5877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Импортозамещение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Общая стратегия компаний Axenix и Navicon позволит предлагать качественный сервис в области бизнес-аналитики и расширять присутствие на рынке BI.  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0" y="-680720"/>
            <a:ext cx="836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 b="1">
                <a:latin typeface="Arial Black" panose="020B0A04020102020204" charset="0"/>
                <a:cs typeface="Arial Black" panose="020B0A04020102020204" charset="0"/>
              </a:rPr>
              <a:t>Основные факторы макросреды компании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0795" y="-233680"/>
            <a:ext cx="2653665" cy="1719580"/>
            <a:chOff x="17" y="-368"/>
            <a:chExt cx="4179" cy="2708"/>
          </a:xfrm>
        </p:grpSpPr>
        <p:sp>
          <p:nvSpPr>
            <p:cNvPr id="3" name="Text Box 2"/>
            <p:cNvSpPr txBox="1"/>
            <p:nvPr/>
          </p:nvSpPr>
          <p:spPr>
            <a:xfrm>
              <a:off x="1982" y="966"/>
              <a:ext cx="22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CONOMY</a:t>
              </a:r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7" y="-368"/>
              <a:ext cx="2830" cy="270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29" y="0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" y="394"/>
              <a:ext cx="1224" cy="122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428480" y="-2119630"/>
            <a:ext cx="1797050" cy="1719580"/>
            <a:chOff x="1720" y="2045"/>
            <a:chExt cx="2830" cy="2708"/>
          </a:xfrm>
          <a:solidFill>
            <a:srgbClr val="000000">
              <a:alpha val="0"/>
            </a:srgbClr>
          </a:solidFill>
        </p:grpSpPr>
        <p:sp>
          <p:nvSpPr>
            <p:cNvPr id="31" name="Rectangles 30"/>
            <p:cNvSpPr/>
            <p:nvPr/>
          </p:nvSpPr>
          <p:spPr>
            <a:xfrm>
              <a:off x="1720" y="2045"/>
              <a:ext cx="2830" cy="2708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2452" y="2413"/>
              <a:ext cx="1911" cy="1743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L</a:t>
              </a:r>
            </a:p>
          </p:txBody>
        </p:sp>
      </p:grpSp>
      <p:sp>
        <p:nvSpPr>
          <p:cNvPr id="37" name="Text Box 36"/>
          <p:cNvSpPr txBox="1"/>
          <p:nvPr/>
        </p:nvSpPr>
        <p:spPr>
          <a:xfrm>
            <a:off x="10467340" y="-12763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EGAL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360" y="-1611630"/>
            <a:ext cx="832485" cy="8324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34275" y="-2048510"/>
            <a:ext cx="1797050" cy="1719580"/>
            <a:chOff x="1720" y="2045"/>
            <a:chExt cx="2830" cy="2708"/>
          </a:xfrm>
          <a:solidFill>
            <a:srgbClr val="000000">
              <a:alpha val="0"/>
            </a:srgbClr>
          </a:solidFill>
        </p:grpSpPr>
        <p:sp>
          <p:nvSpPr>
            <p:cNvPr id="9" name="Rectangles 8"/>
            <p:cNvSpPr/>
            <p:nvPr/>
          </p:nvSpPr>
          <p:spPr>
            <a:xfrm>
              <a:off x="1720" y="2045"/>
              <a:ext cx="2830" cy="2708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2452" y="2413"/>
              <a:ext cx="1911" cy="1743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8597265" y="-1216025"/>
            <a:ext cx="1589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nvironment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475" y="-1546860"/>
            <a:ext cx="765175" cy="7651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78170" y="-2047240"/>
            <a:ext cx="1797050" cy="1719580"/>
            <a:chOff x="1720" y="2045"/>
            <a:chExt cx="2830" cy="2708"/>
          </a:xfrm>
          <a:solidFill>
            <a:srgbClr val="000000">
              <a:alpha val="0"/>
            </a:srgbClr>
          </a:solidFill>
        </p:grpSpPr>
        <p:sp>
          <p:nvSpPr>
            <p:cNvPr id="13" name="Rectangles 12"/>
            <p:cNvSpPr/>
            <p:nvPr/>
          </p:nvSpPr>
          <p:spPr>
            <a:xfrm>
              <a:off x="1720" y="2045"/>
              <a:ext cx="2830" cy="2708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2452" y="2413"/>
              <a:ext cx="1911" cy="1743"/>
            </a:xfrm>
            <a:prstGeom prst="rect">
              <a:avLst/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T</a:t>
              </a:r>
            </a:p>
          </p:txBody>
        </p:sp>
      </p:grpSp>
      <p:sp>
        <p:nvSpPr>
          <p:cNvPr id="35" name="Text Box 34"/>
          <p:cNvSpPr txBox="1"/>
          <p:nvPr/>
        </p:nvSpPr>
        <p:spPr>
          <a:xfrm>
            <a:off x="6579870" y="-1228090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ECHNOLOGY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115" y="-1464310"/>
            <a:ext cx="699135" cy="69913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940810" y="-2047875"/>
            <a:ext cx="1797050" cy="1719580"/>
            <a:chOff x="1720" y="2045"/>
            <a:chExt cx="2830" cy="2708"/>
          </a:xfrm>
          <a:solidFill>
            <a:srgbClr val="000000">
              <a:alpha val="0"/>
            </a:srgbClr>
          </a:solidFill>
        </p:grpSpPr>
        <p:sp>
          <p:nvSpPr>
            <p:cNvPr id="16" name="Rectangles 15"/>
            <p:cNvSpPr/>
            <p:nvPr/>
          </p:nvSpPr>
          <p:spPr>
            <a:xfrm>
              <a:off x="1720" y="2045"/>
              <a:ext cx="2830" cy="2708"/>
            </a:xfrm>
            <a:prstGeom prst="rect">
              <a:avLst/>
            </a:prstGeom>
            <a:grpFill/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2452" y="2413"/>
              <a:ext cx="1911" cy="1743"/>
            </a:xfrm>
            <a:prstGeom prst="rect">
              <a:avLst/>
            </a:prstGeom>
            <a:grp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S</a:t>
              </a: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4977130" y="-1211580"/>
            <a:ext cx="98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OCIAL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410" y="-1571625"/>
            <a:ext cx="767715" cy="767715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2927350" y="-129730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CONOMY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-454660" y="-267017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9575" y="-1910715"/>
            <a:ext cx="1855470" cy="1106170"/>
            <a:chOff x="2645" y="-3009"/>
            <a:chExt cx="2922" cy="1742"/>
          </a:xfrm>
        </p:grpSpPr>
        <p:sp>
          <p:nvSpPr>
            <p:cNvPr id="20" name="Text Box 19"/>
            <p:cNvSpPr txBox="1"/>
            <p:nvPr/>
          </p:nvSpPr>
          <p:spPr>
            <a:xfrm>
              <a:off x="3657" y="-3009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" y="-2615"/>
              <a:ext cx="1224" cy="1224"/>
            </a:xfrm>
            <a:prstGeom prst="rect">
              <a:avLst/>
            </a:prstGeom>
          </p:spPr>
        </p:pic>
      </p:grpSp>
      <p:sp>
        <p:nvSpPr>
          <p:cNvPr id="49" name="Freeform 48"/>
          <p:cNvSpPr/>
          <p:nvPr/>
        </p:nvSpPr>
        <p:spPr>
          <a:xfrm rot="16200000">
            <a:off x="7633970" y="6962140"/>
            <a:ext cx="4631690" cy="4831715"/>
          </a:xfrm>
          <a:custGeom>
            <a:avLst/>
            <a:gdLst>
              <a:gd name="connsiteX0" fmla="*/ 0 w 7294"/>
              <a:gd name="connsiteY0" fmla="*/ 7609 h 7609"/>
              <a:gd name="connsiteX1" fmla="*/ 3743 w 7294"/>
              <a:gd name="connsiteY1" fmla="*/ 2 h 7609"/>
              <a:gd name="connsiteX2" fmla="*/ 7294 w 7294"/>
              <a:gd name="connsiteY2" fmla="*/ 7426 h 7609"/>
              <a:gd name="connsiteX3" fmla="*/ 0 w 7294"/>
              <a:gd name="connsiteY3" fmla="*/ 7609 h 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" h="7609">
                <a:moveTo>
                  <a:pt x="0" y="7609"/>
                </a:moveTo>
                <a:cubicBezTo>
                  <a:pt x="1190" y="5124"/>
                  <a:pt x="-246" y="-124"/>
                  <a:pt x="3743" y="2"/>
                </a:cubicBezTo>
                <a:cubicBezTo>
                  <a:pt x="4927" y="2476"/>
                  <a:pt x="5673" y="4070"/>
                  <a:pt x="7294" y="7426"/>
                </a:cubicBezTo>
                <a:lnTo>
                  <a:pt x="0" y="7609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5400000">
            <a:off x="-871855" y="-5244465"/>
            <a:ext cx="4263390" cy="5057775"/>
          </a:xfrm>
          <a:custGeom>
            <a:avLst/>
            <a:gdLst>
              <a:gd name="connsiteX0" fmla="*/ 0 w 6714"/>
              <a:gd name="connsiteY0" fmla="*/ 5992 h 8015"/>
              <a:gd name="connsiteX1" fmla="*/ 4320 w 6714"/>
              <a:gd name="connsiteY1" fmla="*/ 0 h 8015"/>
              <a:gd name="connsiteX2" fmla="*/ 6328 w 6714"/>
              <a:gd name="connsiteY2" fmla="*/ 7562 h 8015"/>
              <a:gd name="connsiteX3" fmla="*/ 0 w 6714"/>
              <a:gd name="connsiteY3" fmla="*/ 5992 h 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" h="8016">
                <a:moveTo>
                  <a:pt x="0" y="5992"/>
                </a:moveTo>
                <a:cubicBezTo>
                  <a:pt x="17" y="1526"/>
                  <a:pt x="2242" y="535"/>
                  <a:pt x="4320" y="0"/>
                </a:cubicBezTo>
                <a:cubicBezTo>
                  <a:pt x="5884" y="5893"/>
                  <a:pt x="7464" y="9299"/>
                  <a:pt x="6328" y="7562"/>
                </a:cubicBezTo>
                <a:lnTo>
                  <a:pt x="0" y="5992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08610" y="9531985"/>
            <a:ext cx="4204335" cy="3803650"/>
            <a:chOff x="334" y="6842"/>
            <a:chExt cx="6621" cy="5990"/>
          </a:xfrm>
        </p:grpSpPr>
        <p:sp>
          <p:nvSpPr>
            <p:cNvPr id="58" name="Text Box 57"/>
            <p:cNvSpPr txBox="1"/>
            <p:nvPr/>
          </p:nvSpPr>
          <p:spPr>
            <a:xfrm>
              <a:off x="493" y="7710"/>
              <a:ext cx="6025" cy="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C</a:t>
              </a:r>
              <a:r>
                <a:rPr lang="ru-RU" alt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анкции в отношении России</a:t>
              </a:r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Из-за введения санкций в отношении России со стороны западных стран, компания Axenix получила огромный рынок, с которого ушли многие европейские и американские компании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.</a:t>
              </a:r>
              <a:endParaRPr lang="ru-RU" alt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rot="9780000">
              <a:off x="334" y="6842"/>
              <a:ext cx="6621" cy="5990"/>
            </a:xfrm>
            <a:custGeom>
              <a:avLst/>
              <a:gdLst>
                <a:gd name="connsiteX0" fmla="*/ 0 w 6621"/>
                <a:gd name="connsiteY0" fmla="*/ 5940 h 5990"/>
                <a:gd name="connsiteX1" fmla="*/ 30 w 6621"/>
                <a:gd name="connsiteY1" fmla="*/ 0 h 5990"/>
                <a:gd name="connsiteX2" fmla="*/ 6297 w 6621"/>
                <a:gd name="connsiteY2" fmla="*/ 5934 h 5990"/>
                <a:gd name="connsiteX3" fmla="*/ 1952 w 6621"/>
                <a:gd name="connsiteY3" fmla="*/ 5965 h 5990"/>
                <a:gd name="connsiteX4" fmla="*/ 0 w 6621"/>
                <a:gd name="connsiteY4" fmla="*/ 5940 h 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1" h="5990">
                  <a:moveTo>
                    <a:pt x="0" y="5940"/>
                  </a:moveTo>
                  <a:lnTo>
                    <a:pt x="30" y="0"/>
                  </a:lnTo>
                  <a:cubicBezTo>
                    <a:pt x="2577" y="1645"/>
                    <a:pt x="7998" y="1626"/>
                    <a:pt x="6297" y="5934"/>
                  </a:cubicBezTo>
                  <a:cubicBezTo>
                    <a:pt x="4484" y="5963"/>
                    <a:pt x="4313" y="6025"/>
                    <a:pt x="1952" y="5965"/>
                  </a:cubicBezTo>
                  <a:lnTo>
                    <a:pt x="0" y="594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Pie 49"/>
          <p:cNvSpPr/>
          <p:nvPr/>
        </p:nvSpPr>
        <p:spPr>
          <a:xfrm>
            <a:off x="7994015" y="-708025"/>
            <a:ext cx="6276975" cy="6119495"/>
          </a:xfrm>
          <a:prstGeom prst="pie">
            <a:avLst>
              <a:gd name="adj1" fmla="val 9491517"/>
              <a:gd name="adj2" fmla="val 21317995"/>
            </a:avLst>
          </a:prstGeom>
          <a:blipFill rotWithShape="1">
            <a:blip r:embed="rId10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8239760" y="-859790"/>
            <a:ext cx="7263765" cy="6650990"/>
            <a:chOff x="12976" y="-1354"/>
            <a:chExt cx="11439" cy="10474"/>
          </a:xfrm>
        </p:grpSpPr>
        <p:sp>
          <p:nvSpPr>
            <p:cNvPr id="59" name="Freeform 58"/>
            <p:cNvSpPr/>
            <p:nvPr/>
          </p:nvSpPr>
          <p:spPr>
            <a:xfrm>
              <a:off x="12976" y="-1354"/>
              <a:ext cx="11439" cy="10474"/>
            </a:xfrm>
            <a:custGeom>
              <a:avLst/>
              <a:gdLst>
                <a:gd name="connsiteX0" fmla="*/ 11439 w 11439"/>
                <a:gd name="connsiteY0" fmla="*/ 5172 h 10474"/>
                <a:gd name="connsiteX1" fmla="*/ 5424 w 11439"/>
                <a:gd name="connsiteY1" fmla="*/ 0 h 10474"/>
                <a:gd name="connsiteX2" fmla="*/ 11276 w 11439"/>
                <a:gd name="connsiteY2" fmla="*/ 4912 h 10474"/>
                <a:gd name="connsiteX3" fmla="*/ 5424 w 11439"/>
                <a:gd name="connsiteY3" fmla="*/ 9824 h 10474"/>
                <a:gd name="connsiteX4" fmla="*/ 0 w 11439"/>
                <a:gd name="connsiteY4" fmla="*/ 6891 h 10474"/>
                <a:gd name="connsiteX5" fmla="*/ 5600 w 11439"/>
                <a:gd name="connsiteY5" fmla="*/ 4779 h 10474"/>
                <a:gd name="connsiteX6" fmla="*/ 11439 w 11439"/>
                <a:gd name="connsiteY6" fmla="*/ 5172 h 1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9" h="10474">
                  <a:moveTo>
                    <a:pt x="11439" y="5172"/>
                  </a:moveTo>
                  <a:cubicBezTo>
                    <a:pt x="11481" y="5171"/>
                    <a:pt x="5383" y="0"/>
                    <a:pt x="5424" y="0"/>
                  </a:cubicBezTo>
                  <a:cubicBezTo>
                    <a:pt x="8656" y="0"/>
                    <a:pt x="11276" y="2199"/>
                    <a:pt x="11276" y="4912"/>
                  </a:cubicBezTo>
                  <a:cubicBezTo>
                    <a:pt x="11276" y="7625"/>
                    <a:pt x="8425" y="8622"/>
                    <a:pt x="5424" y="9824"/>
                  </a:cubicBezTo>
                  <a:cubicBezTo>
                    <a:pt x="330" y="11863"/>
                    <a:pt x="911" y="8609"/>
                    <a:pt x="0" y="6891"/>
                  </a:cubicBezTo>
                  <a:cubicBezTo>
                    <a:pt x="1783" y="6226"/>
                    <a:pt x="2864" y="4763"/>
                    <a:pt x="5600" y="4779"/>
                  </a:cubicBezTo>
                  <a:lnTo>
                    <a:pt x="11439" y="517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430" y="4891"/>
              <a:ext cx="4712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Экономический кризис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Украинский кризис стал причиной нового мирового экономического кризиса, который повлиял на все компании.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-2764155" y="-313055"/>
            <a:ext cx="2176780" cy="1719580"/>
            <a:chOff x="5966" y="3473"/>
            <a:chExt cx="3428" cy="2708"/>
          </a:xfrm>
        </p:grpSpPr>
        <p:grpSp>
          <p:nvGrpSpPr>
            <p:cNvPr id="69" name="Group 68"/>
            <p:cNvGrpSpPr/>
            <p:nvPr/>
          </p:nvGrpSpPr>
          <p:grpSpPr>
            <a:xfrm>
              <a:off x="6206" y="3473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70" name="Rectangles 69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 Box 70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S</a:t>
                </a:r>
              </a:p>
            </p:txBody>
          </p:sp>
        </p:grpSp>
        <p:sp>
          <p:nvSpPr>
            <p:cNvPr id="72" name="Text Box 71"/>
            <p:cNvSpPr txBox="1"/>
            <p:nvPr/>
          </p:nvSpPr>
          <p:spPr>
            <a:xfrm>
              <a:off x="7838" y="4790"/>
              <a:ext cx="15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OCIAL</a:t>
              </a: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6" y="4223"/>
              <a:ext cx="1209" cy="1209"/>
            </a:xfrm>
            <a:prstGeom prst="rect">
              <a:avLst/>
            </a:prstGeom>
          </p:spPr>
        </p:pic>
      </p:grpSp>
      <p:sp>
        <p:nvSpPr>
          <p:cNvPr id="79" name="Rectangles 78"/>
          <p:cNvSpPr/>
          <p:nvPr/>
        </p:nvSpPr>
        <p:spPr>
          <a:xfrm>
            <a:off x="243205" y="-19513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Box 79"/>
          <p:cNvSpPr txBox="1"/>
          <p:nvPr/>
        </p:nvSpPr>
        <p:spPr>
          <a:xfrm>
            <a:off x="1108710" y="-1126490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480" y="-1549400"/>
            <a:ext cx="915670" cy="915670"/>
          </a:xfrm>
          <a:prstGeom prst="rect">
            <a:avLst/>
          </a:prstGeom>
        </p:spPr>
      </p:pic>
      <p:sp>
        <p:nvSpPr>
          <p:cNvPr id="83" name="Rectangles 82"/>
          <p:cNvSpPr/>
          <p:nvPr/>
        </p:nvSpPr>
        <p:spPr>
          <a:xfrm>
            <a:off x="243205" y="-195135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-2019935" y="1271270"/>
            <a:ext cx="6322695" cy="5120640"/>
            <a:chOff x="-3183" y="2002"/>
            <a:chExt cx="9957" cy="8064"/>
          </a:xfrm>
        </p:grpSpPr>
        <p:sp>
          <p:nvSpPr>
            <p:cNvPr id="105" name="Freeform 104"/>
            <p:cNvSpPr/>
            <p:nvPr/>
          </p:nvSpPr>
          <p:spPr>
            <a:xfrm>
              <a:off x="-3183" y="2002"/>
              <a:ext cx="9957" cy="8064"/>
            </a:xfrm>
            <a:custGeom>
              <a:avLst/>
              <a:gdLst>
                <a:gd name="connsiteX0" fmla="*/ 0 w 9957"/>
                <a:gd name="connsiteY0" fmla="*/ 1786 h 8063"/>
                <a:gd name="connsiteX1" fmla="*/ 3499 w 9957"/>
                <a:gd name="connsiteY1" fmla="*/ 711 h 8063"/>
                <a:gd name="connsiteX2" fmla="*/ 9957 w 9957"/>
                <a:gd name="connsiteY2" fmla="*/ 4573 h 8063"/>
                <a:gd name="connsiteX3" fmla="*/ 2136 w 9957"/>
                <a:gd name="connsiteY3" fmla="*/ 8064 h 8063"/>
                <a:gd name="connsiteX4" fmla="*/ 0 w 9957"/>
                <a:gd name="connsiteY4" fmla="*/ 1786 h 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7" h="8064">
                  <a:moveTo>
                    <a:pt x="0" y="1786"/>
                  </a:moveTo>
                  <a:cubicBezTo>
                    <a:pt x="684" y="1641"/>
                    <a:pt x="2075" y="1361"/>
                    <a:pt x="3499" y="711"/>
                  </a:cubicBezTo>
                  <a:cubicBezTo>
                    <a:pt x="8554" y="-1596"/>
                    <a:pt x="8704" y="2252"/>
                    <a:pt x="9957" y="4573"/>
                  </a:cubicBezTo>
                  <a:lnTo>
                    <a:pt x="2136" y="8064"/>
                  </a:lnTo>
                  <a:lnTo>
                    <a:pt x="0" y="178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89" y="3034"/>
              <a:ext cx="5877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Импортозамещение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Общая стратегия компаний Axenix и Navicon позволит предлагать качественный сервис в области бизнес-аналитики и расширять присутствие на рынке BI.  </a:t>
              </a:r>
            </a:p>
          </p:txBody>
        </p:sp>
      </p:grpSp>
      <p:sp>
        <p:nvSpPr>
          <p:cNvPr id="84" name="Text Box 83"/>
          <p:cNvSpPr txBox="1"/>
          <p:nvPr/>
        </p:nvSpPr>
        <p:spPr>
          <a:xfrm>
            <a:off x="708025" y="-1717675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43" name="Freeform 42"/>
          <p:cNvSpPr/>
          <p:nvPr/>
        </p:nvSpPr>
        <p:spPr>
          <a:xfrm>
            <a:off x="-1574165" y="4160520"/>
            <a:ext cx="5907405" cy="3611245"/>
          </a:xfrm>
          <a:custGeom>
            <a:avLst/>
            <a:gdLst>
              <a:gd name="connsiteX0" fmla="*/ 9235 w 9303"/>
              <a:gd name="connsiteY0" fmla="*/ 0 h 5687"/>
              <a:gd name="connsiteX1" fmla="*/ 8852 w 9303"/>
              <a:gd name="connsiteY1" fmla="*/ 1847 h 5687"/>
              <a:gd name="connsiteX2" fmla="*/ 5652 w 9303"/>
              <a:gd name="connsiteY2" fmla="*/ 5687 h 5687"/>
              <a:gd name="connsiteX3" fmla="*/ 0 w 9303"/>
              <a:gd name="connsiteY3" fmla="*/ 3954 h 5687"/>
              <a:gd name="connsiteX4" fmla="*/ 3892 w 9303"/>
              <a:gd name="connsiteY4" fmla="*/ 621 h 5687"/>
              <a:gd name="connsiteX5" fmla="*/ 9235 w 9303"/>
              <a:gd name="connsiteY5" fmla="*/ 0 h 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03" h="5687">
                <a:moveTo>
                  <a:pt x="9235" y="0"/>
                </a:moveTo>
                <a:cubicBezTo>
                  <a:pt x="9441" y="491"/>
                  <a:pt x="9140" y="1374"/>
                  <a:pt x="8852" y="1847"/>
                </a:cubicBezTo>
                <a:cubicBezTo>
                  <a:pt x="7092" y="4727"/>
                  <a:pt x="8477" y="5687"/>
                  <a:pt x="5652" y="5687"/>
                </a:cubicBezTo>
                <a:cubicBezTo>
                  <a:pt x="3451" y="5687"/>
                  <a:pt x="720" y="5680"/>
                  <a:pt x="0" y="3954"/>
                </a:cubicBezTo>
                <a:cubicBezTo>
                  <a:pt x="1013" y="2647"/>
                  <a:pt x="1040" y="1714"/>
                  <a:pt x="3892" y="621"/>
                </a:cubicBezTo>
                <a:cubicBezTo>
                  <a:pt x="5199" y="167"/>
                  <a:pt x="7534" y="234"/>
                  <a:pt x="9235" y="0"/>
                </a:cubicBez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-6200775" y="4344670"/>
            <a:ext cx="4204335" cy="3803650"/>
            <a:chOff x="334" y="6842"/>
            <a:chExt cx="6621" cy="5990"/>
          </a:xfrm>
        </p:grpSpPr>
        <p:sp>
          <p:nvSpPr>
            <p:cNvPr id="4" name="Text Box 57"/>
            <p:cNvSpPr txBox="1"/>
            <p:nvPr/>
          </p:nvSpPr>
          <p:spPr>
            <a:xfrm>
              <a:off x="749" y="7540"/>
              <a:ext cx="6025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C</a:t>
              </a:r>
              <a:r>
                <a:rPr lang="ru-RU" alt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анкции в отношении России</a:t>
              </a:r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ru-RU" altLang="en-US" sz="16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r>
                <a:rPr lang="ru-RU" alt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Из-за введения санкций в отношении России со стороны западных стран, компания Axenix получила огромный рынок, с которого ушли многие европейские и американские компании.</a:t>
              </a:r>
              <a:endParaRPr lang="ru-RU" altLang="en-US" sz="1600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 sz="1600"/>
            </a:p>
          </p:txBody>
        </p:sp>
        <p:sp>
          <p:nvSpPr>
            <p:cNvPr id="18" name="Freeform 60"/>
            <p:cNvSpPr/>
            <p:nvPr/>
          </p:nvSpPr>
          <p:spPr>
            <a:xfrm rot="9780000">
              <a:off x="334" y="6842"/>
              <a:ext cx="6621" cy="5990"/>
            </a:xfrm>
            <a:custGeom>
              <a:avLst/>
              <a:gdLst>
                <a:gd name="connsiteX0" fmla="*/ 0 w 6621"/>
                <a:gd name="connsiteY0" fmla="*/ 5940 h 5990"/>
                <a:gd name="connsiteX1" fmla="*/ 30 w 6621"/>
                <a:gd name="connsiteY1" fmla="*/ 0 h 5990"/>
                <a:gd name="connsiteX2" fmla="*/ 6297 w 6621"/>
                <a:gd name="connsiteY2" fmla="*/ 5934 h 5990"/>
                <a:gd name="connsiteX3" fmla="*/ 1952 w 6621"/>
                <a:gd name="connsiteY3" fmla="*/ 5965 h 5990"/>
                <a:gd name="connsiteX4" fmla="*/ 0 w 6621"/>
                <a:gd name="connsiteY4" fmla="*/ 5940 h 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1" h="5990">
                  <a:moveTo>
                    <a:pt x="0" y="5940"/>
                  </a:moveTo>
                  <a:lnTo>
                    <a:pt x="30" y="0"/>
                  </a:lnTo>
                  <a:cubicBezTo>
                    <a:pt x="2577" y="1645"/>
                    <a:pt x="7998" y="1626"/>
                    <a:pt x="6297" y="5934"/>
                  </a:cubicBezTo>
                  <a:cubicBezTo>
                    <a:pt x="4484" y="5963"/>
                    <a:pt x="4313" y="6025"/>
                    <a:pt x="1952" y="5965"/>
                  </a:cubicBezTo>
                  <a:lnTo>
                    <a:pt x="0" y="594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71105" y="-6423025"/>
            <a:ext cx="4620895" cy="4608195"/>
            <a:chOff x="11865" y="0"/>
            <a:chExt cx="7277" cy="7257"/>
          </a:xfrm>
        </p:grpSpPr>
        <p:sp>
          <p:nvSpPr>
            <p:cNvPr id="22" name="Freeform 21"/>
            <p:cNvSpPr/>
            <p:nvPr/>
          </p:nvSpPr>
          <p:spPr>
            <a:xfrm rot="5400000">
              <a:off x="11875" y="-10"/>
              <a:ext cx="7257" cy="7277"/>
            </a:xfrm>
            <a:custGeom>
              <a:avLst/>
              <a:gdLst>
                <a:gd name="connsiteX0" fmla="*/ 1 w 7257"/>
                <a:gd name="connsiteY0" fmla="*/ 7277 h 7277"/>
                <a:gd name="connsiteX1" fmla="*/ 0 w 7257"/>
                <a:gd name="connsiteY1" fmla="*/ 0 h 7277"/>
                <a:gd name="connsiteX2" fmla="*/ 7257 w 7257"/>
                <a:gd name="connsiteY2" fmla="*/ 7265 h 7277"/>
                <a:gd name="connsiteX3" fmla="*/ 1 w 7257"/>
                <a:gd name="connsiteY3" fmla="*/ 7277 h 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7" h="7277">
                  <a:moveTo>
                    <a:pt x="1" y="7277"/>
                  </a:moveTo>
                  <a:lnTo>
                    <a:pt x="0" y="0"/>
                  </a:lnTo>
                  <a:cubicBezTo>
                    <a:pt x="3663" y="11"/>
                    <a:pt x="4856" y="4839"/>
                    <a:pt x="7257" y="7265"/>
                  </a:cubicBezTo>
                  <a:lnTo>
                    <a:pt x="1" y="727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865" y="231"/>
              <a:ext cx="5939" cy="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Противостояние России и стран запада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l"/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pPr algn="l"/>
              <a:r>
                <a:rPr 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В связи с противостоянием России и западных стран во всех сферах деятельности, сотрудничество Axenix с компаниями из США и ЕС стало практически невозможным</a:t>
              </a:r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. 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3304540" y="7771765"/>
            <a:ext cx="9622790" cy="6008370"/>
            <a:chOff x="-4792" y="3363"/>
            <a:chExt cx="15154" cy="9462"/>
          </a:xfrm>
        </p:grpSpPr>
        <p:sp>
          <p:nvSpPr>
            <p:cNvPr id="24" name="Rounded Rectangle 23"/>
            <p:cNvSpPr/>
            <p:nvPr/>
          </p:nvSpPr>
          <p:spPr>
            <a:xfrm>
              <a:off x="-4792" y="3363"/>
              <a:ext cx="15154" cy="9463"/>
            </a:xfrm>
            <a:prstGeom prst="round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39"/>
            <p:cNvSpPr txBox="1"/>
            <p:nvPr/>
          </p:nvSpPr>
          <p:spPr>
            <a:xfrm>
              <a:off x="3127" y="8012"/>
              <a:ext cx="68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>
                  <a:latin typeface="Arial Black" panose="020B0A04020102020204" charset="0"/>
                  <a:cs typeface="Arial Black" panose="020B0A04020102020204" charset="0"/>
                </a:rPr>
                <a:t>Отток квалифицированных кадров</a:t>
              </a:r>
            </a:p>
            <a:p>
              <a:endParaRPr lang="ru-RU"/>
            </a:p>
            <a:p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Из-за начала СВО и проведения частичной мобилизации некоторая часть IT специалистов покинула территорию РФ.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132580" y="-10226040"/>
            <a:ext cx="8599805" cy="9641840"/>
            <a:chOff x="6415" y="-7874"/>
            <a:chExt cx="13543" cy="1518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4"/>
            <a:srcRect l="25213"/>
            <a:stretch>
              <a:fillRect/>
            </a:stretch>
          </p:blipFill>
          <p:spPr>
            <a:xfrm rot="16200000">
              <a:off x="5594" y="-7053"/>
              <a:ext cx="15184" cy="13543"/>
            </a:xfrm>
            <a:prstGeom prst="roundRect">
              <a:avLst/>
            </a:prstGeom>
          </p:spPr>
        </p:pic>
        <p:sp>
          <p:nvSpPr>
            <p:cNvPr id="44" name="Text Box 43"/>
            <p:cNvSpPr txBox="1"/>
            <p:nvPr/>
          </p:nvSpPr>
          <p:spPr>
            <a:xfrm>
              <a:off x="10580" y="3558"/>
              <a:ext cx="7848" cy="350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Тренд на профессии в инновационных сферах 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Многие представители молодого поколения хотят связать свою жизнь с IT сферой, что в свою очередь даст компании большой простор при наборе новых сотрудников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4073525" y="-4667885"/>
            <a:ext cx="8599805" cy="9641840"/>
            <a:chOff x="6415" y="-7874"/>
            <a:chExt cx="13543" cy="1518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/>
            <a:srcRect l="25213"/>
            <a:stretch>
              <a:fillRect/>
            </a:stretch>
          </p:blipFill>
          <p:spPr>
            <a:xfrm rot="16200000">
              <a:off x="5594" y="-7053"/>
              <a:ext cx="15184" cy="13543"/>
            </a:xfrm>
            <a:prstGeom prst="roundRect">
              <a:avLst/>
            </a:prstGeom>
          </p:spPr>
        </p:pic>
        <p:sp>
          <p:nvSpPr>
            <p:cNvPr id="66" name="Text Box 65"/>
            <p:cNvSpPr txBox="1"/>
            <p:nvPr/>
          </p:nvSpPr>
          <p:spPr>
            <a:xfrm>
              <a:off x="10580" y="3558"/>
              <a:ext cx="7848" cy="350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Тренд на профессии в инновационных сферах 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Многие представители молодого поколения хотят связать свою жизнь с IT сферой, что в свою очередь даст компании большой простор при наборе новых сотрудников</a:t>
              </a:r>
              <a:endParaRPr lang="en-US"/>
            </a:p>
          </p:txBody>
        </p:sp>
      </p:grpSp>
      <p:sp>
        <p:nvSpPr>
          <p:cNvPr id="19" name="Rectangles 18"/>
          <p:cNvSpPr/>
          <p:nvPr/>
        </p:nvSpPr>
        <p:spPr>
          <a:xfrm>
            <a:off x="1857375" y="-2144395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259715" y="-1901190"/>
            <a:ext cx="1797050" cy="17195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724535" y="-1667510"/>
            <a:ext cx="1213485" cy="110680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6600" b="1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125220" y="-107632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E16513"/>
                </a:solidFill>
                <a:latin typeface="Arial Black" panose="020B0A04020102020204" charset="0"/>
                <a:cs typeface="Arial Black" panose="020B0A04020102020204" charset="0"/>
              </a:rPr>
              <a:t>OLITIC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499235"/>
            <a:ext cx="915670" cy="91567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-2985770" y="-409575"/>
            <a:ext cx="2653665" cy="1719580"/>
            <a:chOff x="17" y="-368"/>
            <a:chExt cx="4179" cy="2708"/>
          </a:xfrm>
        </p:grpSpPr>
        <p:sp>
          <p:nvSpPr>
            <p:cNvPr id="3" name="Text Box 2"/>
            <p:cNvSpPr txBox="1"/>
            <p:nvPr/>
          </p:nvSpPr>
          <p:spPr>
            <a:xfrm>
              <a:off x="1982" y="966"/>
              <a:ext cx="22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CONOMY</a:t>
              </a:r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7" y="-368"/>
              <a:ext cx="2830" cy="270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29" y="0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" y="394"/>
              <a:ext cx="1224" cy="122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-3075940" y="1531620"/>
            <a:ext cx="9622790" cy="6008370"/>
            <a:chOff x="-4792" y="3363"/>
            <a:chExt cx="15154" cy="9462"/>
          </a:xfrm>
        </p:grpSpPr>
        <p:sp>
          <p:nvSpPr>
            <p:cNvPr id="18" name="Rounded Rectangle 17"/>
            <p:cNvSpPr/>
            <p:nvPr/>
          </p:nvSpPr>
          <p:spPr>
            <a:xfrm>
              <a:off x="-4792" y="3363"/>
              <a:ext cx="15154" cy="9463"/>
            </a:xfrm>
            <a:prstGeom prst="round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3127" y="8012"/>
              <a:ext cx="68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>
                  <a:latin typeface="Arial Black" panose="020B0A04020102020204" charset="0"/>
                  <a:cs typeface="Arial Black" panose="020B0A04020102020204" charset="0"/>
                </a:rPr>
                <a:t>Отток квалифицированных кадров</a:t>
              </a:r>
            </a:p>
            <a:p>
              <a:endParaRPr lang="ru-RU"/>
            </a:p>
            <a:p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Из-за начала СВО и проведения частичной мобилизации некоторая часть IT специалистов покинула территорию РФ.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6670" y="-313055"/>
            <a:ext cx="2176780" cy="1719580"/>
            <a:chOff x="5966" y="3473"/>
            <a:chExt cx="3428" cy="2708"/>
          </a:xfrm>
        </p:grpSpPr>
        <p:grpSp>
          <p:nvGrpSpPr>
            <p:cNvPr id="42" name="Group 41"/>
            <p:cNvGrpSpPr/>
            <p:nvPr/>
          </p:nvGrpSpPr>
          <p:grpSpPr>
            <a:xfrm>
              <a:off x="6206" y="3473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44" name="Rectangles 43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 Box 45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S</a:t>
                </a:r>
              </a:p>
            </p:txBody>
          </p:sp>
        </p:grpSp>
        <p:sp>
          <p:nvSpPr>
            <p:cNvPr id="51" name="Text Box 50"/>
            <p:cNvSpPr txBox="1"/>
            <p:nvPr/>
          </p:nvSpPr>
          <p:spPr>
            <a:xfrm>
              <a:off x="7838" y="4790"/>
              <a:ext cx="15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OCIAL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6" y="4223"/>
              <a:ext cx="1209" cy="1209"/>
            </a:xfrm>
            <a:prstGeom prst="rect">
              <a:avLst/>
            </a:prstGeom>
          </p:spPr>
        </p:pic>
      </p:grpSp>
      <p:sp>
        <p:nvSpPr>
          <p:cNvPr id="71" name="Pie 70"/>
          <p:cNvSpPr/>
          <p:nvPr/>
        </p:nvSpPr>
        <p:spPr>
          <a:xfrm>
            <a:off x="8390255" y="7277735"/>
            <a:ext cx="6276975" cy="6119495"/>
          </a:xfrm>
          <a:prstGeom prst="pie">
            <a:avLst>
              <a:gd name="adj1" fmla="val 9491517"/>
              <a:gd name="adj2" fmla="val 21317995"/>
            </a:avLst>
          </a:prstGeom>
          <a:blipFill rotWithShape="1">
            <a:blip r:embed="rId7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8636000" y="7125970"/>
            <a:ext cx="7263765" cy="6650990"/>
            <a:chOff x="12976" y="-1354"/>
            <a:chExt cx="11439" cy="10474"/>
          </a:xfrm>
        </p:grpSpPr>
        <p:sp>
          <p:nvSpPr>
            <p:cNvPr id="73" name="Freeform 72"/>
            <p:cNvSpPr/>
            <p:nvPr/>
          </p:nvSpPr>
          <p:spPr>
            <a:xfrm>
              <a:off x="12976" y="-1354"/>
              <a:ext cx="11439" cy="10474"/>
            </a:xfrm>
            <a:custGeom>
              <a:avLst/>
              <a:gdLst>
                <a:gd name="connsiteX0" fmla="*/ 11439 w 11439"/>
                <a:gd name="connsiteY0" fmla="*/ 5172 h 10474"/>
                <a:gd name="connsiteX1" fmla="*/ 5424 w 11439"/>
                <a:gd name="connsiteY1" fmla="*/ 0 h 10474"/>
                <a:gd name="connsiteX2" fmla="*/ 11276 w 11439"/>
                <a:gd name="connsiteY2" fmla="*/ 4912 h 10474"/>
                <a:gd name="connsiteX3" fmla="*/ 5424 w 11439"/>
                <a:gd name="connsiteY3" fmla="*/ 9824 h 10474"/>
                <a:gd name="connsiteX4" fmla="*/ 0 w 11439"/>
                <a:gd name="connsiteY4" fmla="*/ 6891 h 10474"/>
                <a:gd name="connsiteX5" fmla="*/ 5600 w 11439"/>
                <a:gd name="connsiteY5" fmla="*/ 4779 h 10474"/>
                <a:gd name="connsiteX6" fmla="*/ 11439 w 11439"/>
                <a:gd name="connsiteY6" fmla="*/ 5172 h 1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9" h="10474">
                  <a:moveTo>
                    <a:pt x="11439" y="5172"/>
                  </a:moveTo>
                  <a:cubicBezTo>
                    <a:pt x="11481" y="5171"/>
                    <a:pt x="5383" y="0"/>
                    <a:pt x="5424" y="0"/>
                  </a:cubicBezTo>
                  <a:cubicBezTo>
                    <a:pt x="8656" y="0"/>
                    <a:pt x="11276" y="2199"/>
                    <a:pt x="11276" y="4912"/>
                  </a:cubicBezTo>
                  <a:cubicBezTo>
                    <a:pt x="11276" y="7625"/>
                    <a:pt x="8425" y="8622"/>
                    <a:pt x="5424" y="9824"/>
                  </a:cubicBezTo>
                  <a:cubicBezTo>
                    <a:pt x="330" y="11863"/>
                    <a:pt x="911" y="8609"/>
                    <a:pt x="0" y="6891"/>
                  </a:cubicBezTo>
                  <a:cubicBezTo>
                    <a:pt x="1783" y="6226"/>
                    <a:pt x="2864" y="4763"/>
                    <a:pt x="5600" y="4779"/>
                  </a:cubicBezTo>
                  <a:lnTo>
                    <a:pt x="11439" y="517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14430" y="4891"/>
              <a:ext cx="4712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Экономический кризис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Украинский кризис стал причиной нового мирового экономического кризиса, который повлиял на все компании.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69190" y="-1765300"/>
            <a:ext cx="2811145" cy="1719580"/>
            <a:chOff x="8849" y="4666"/>
            <a:chExt cx="4427" cy="2708"/>
          </a:xfrm>
        </p:grpSpPr>
        <p:grpSp>
          <p:nvGrpSpPr>
            <p:cNvPr id="11" name="Group 10"/>
            <p:cNvGrpSpPr/>
            <p:nvPr/>
          </p:nvGrpSpPr>
          <p:grpSpPr>
            <a:xfrm>
              <a:off x="8942" y="4666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13" name="Rectangles 12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T</a:t>
                </a:r>
              </a:p>
            </p:txBody>
          </p:sp>
        </p:grpSp>
        <p:sp>
          <p:nvSpPr>
            <p:cNvPr id="35" name="Text Box 34"/>
            <p:cNvSpPr txBox="1"/>
            <p:nvPr/>
          </p:nvSpPr>
          <p:spPr>
            <a:xfrm>
              <a:off x="10362" y="5956"/>
              <a:ext cx="29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ECHNOLOGY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9" y="5584"/>
              <a:ext cx="1101" cy="110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2192000" y="7277735"/>
            <a:ext cx="6967220" cy="7388860"/>
            <a:chOff x="11304" y="4868"/>
            <a:chExt cx="10972" cy="11636"/>
          </a:xfrm>
        </p:grpSpPr>
        <p:sp>
          <p:nvSpPr>
            <p:cNvPr id="16" name="Rounded Rectangle 15"/>
            <p:cNvSpPr/>
            <p:nvPr/>
          </p:nvSpPr>
          <p:spPr>
            <a:xfrm>
              <a:off x="11304" y="4868"/>
              <a:ext cx="10972" cy="11637"/>
            </a:xfrm>
            <a:prstGeom prst="round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2194" y="6920"/>
              <a:ext cx="31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944" y="6272"/>
              <a:ext cx="4579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Уход части западных IT компаний с российского рынка</a:t>
              </a: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Ушедшие иностранные компании дают Axenix новые возможности реализации своего технологического потенциала</a:t>
              </a:r>
              <a:r>
                <a:rPr lang="en-US"/>
                <a:t>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11290300" y="-7640955"/>
            <a:ext cx="10651490" cy="8078470"/>
            <a:chOff x="-8159" y="-2524"/>
            <a:chExt cx="16774" cy="12722"/>
          </a:xfrm>
        </p:grpSpPr>
        <p:grpSp>
          <p:nvGrpSpPr>
            <p:cNvPr id="27" name="Group 26"/>
            <p:cNvGrpSpPr/>
            <p:nvPr/>
          </p:nvGrpSpPr>
          <p:grpSpPr>
            <a:xfrm>
              <a:off x="-3482" y="-368"/>
              <a:ext cx="3428" cy="2708"/>
              <a:chOff x="5966" y="3473"/>
              <a:chExt cx="3428" cy="270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206" y="3473"/>
                <a:ext cx="2830" cy="2708"/>
                <a:chOff x="1720" y="2045"/>
                <a:chExt cx="2830" cy="2708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30" name="Rectangles 29"/>
                <p:cNvSpPr/>
                <p:nvPr/>
              </p:nvSpPr>
              <p:spPr>
                <a:xfrm>
                  <a:off x="1720" y="2045"/>
                  <a:ext cx="2830" cy="2708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 Box 30"/>
                <p:cNvSpPr txBox="1"/>
                <p:nvPr/>
              </p:nvSpPr>
              <p:spPr>
                <a:xfrm>
                  <a:off x="2452" y="2413"/>
                  <a:ext cx="1911" cy="1743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6600" b="1">
                      <a:solidFill>
                        <a:srgbClr val="E16513"/>
                      </a:solidFill>
                      <a:latin typeface="Arial Black" panose="020B0A04020102020204" charset="0"/>
                      <a:cs typeface="Arial Black" panose="020B0A04020102020204" charset="0"/>
                    </a:rPr>
                    <a:t>S</a:t>
                  </a:r>
                </a:p>
              </p:txBody>
            </p:sp>
          </p:grpSp>
          <p:sp>
            <p:nvSpPr>
              <p:cNvPr id="32" name="Text Box 31"/>
              <p:cNvSpPr txBox="1"/>
              <p:nvPr/>
            </p:nvSpPr>
            <p:spPr>
              <a:xfrm>
                <a:off x="7838" y="4790"/>
                <a:ext cx="155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OCIAL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6" y="4223"/>
                <a:ext cx="1209" cy="1209"/>
              </a:xfrm>
              <a:prstGeom prst="rect">
                <a:avLst/>
              </a:prstGeom>
            </p:spPr>
          </p:pic>
        </p:grpSp>
        <p:sp>
          <p:nvSpPr>
            <p:cNvPr id="34" name="Rounded Rectangle 33"/>
            <p:cNvSpPr/>
            <p:nvPr/>
          </p:nvSpPr>
          <p:spPr>
            <a:xfrm>
              <a:off x="-8159" y="-2524"/>
              <a:ext cx="16774" cy="12722"/>
            </a:xfrm>
            <a:prstGeom prst="round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5540" y="2766"/>
              <a:ext cx="27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247" y="149"/>
              <a:ext cx="7747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Отсутствие прорывных технологий в сфере консалтинга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>
                  <a:latin typeface="Arial Narrow" panose="020B0606020202030204" charset="0"/>
                  <a:cs typeface="Arial Narrow" panose="020B0606020202030204" charset="0"/>
                </a:rPr>
                <a:t>В сфере консалтинга отсутствуют, как таковые, инновационные технологии, в отличие от других сфер. Поэтому у компании Axenix не будет возможности стремительно вырасти из-за реализации на практике какой-либо новой технологии.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2226310" y="-6971665"/>
            <a:ext cx="6322695" cy="5120640"/>
            <a:chOff x="-3183" y="2002"/>
            <a:chExt cx="9957" cy="8064"/>
          </a:xfrm>
        </p:grpSpPr>
        <p:sp>
          <p:nvSpPr>
            <p:cNvPr id="105" name="Freeform 104"/>
            <p:cNvSpPr/>
            <p:nvPr/>
          </p:nvSpPr>
          <p:spPr>
            <a:xfrm>
              <a:off x="-3183" y="2002"/>
              <a:ext cx="9957" cy="8064"/>
            </a:xfrm>
            <a:custGeom>
              <a:avLst/>
              <a:gdLst>
                <a:gd name="connsiteX0" fmla="*/ 0 w 9957"/>
                <a:gd name="connsiteY0" fmla="*/ 1786 h 8063"/>
                <a:gd name="connsiteX1" fmla="*/ 3499 w 9957"/>
                <a:gd name="connsiteY1" fmla="*/ 711 h 8063"/>
                <a:gd name="connsiteX2" fmla="*/ 9957 w 9957"/>
                <a:gd name="connsiteY2" fmla="*/ 4573 h 8063"/>
                <a:gd name="connsiteX3" fmla="*/ 2136 w 9957"/>
                <a:gd name="connsiteY3" fmla="*/ 8064 h 8063"/>
                <a:gd name="connsiteX4" fmla="*/ 0 w 9957"/>
                <a:gd name="connsiteY4" fmla="*/ 1786 h 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7" h="8064">
                  <a:moveTo>
                    <a:pt x="0" y="1786"/>
                  </a:moveTo>
                  <a:cubicBezTo>
                    <a:pt x="684" y="1641"/>
                    <a:pt x="2075" y="1361"/>
                    <a:pt x="3499" y="711"/>
                  </a:cubicBezTo>
                  <a:cubicBezTo>
                    <a:pt x="8554" y="-1596"/>
                    <a:pt x="8704" y="2252"/>
                    <a:pt x="9957" y="4573"/>
                  </a:cubicBezTo>
                  <a:lnTo>
                    <a:pt x="2136" y="8064"/>
                  </a:lnTo>
                  <a:lnTo>
                    <a:pt x="0" y="178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89" y="3034"/>
              <a:ext cx="5877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altLang="en-US" b="1">
                  <a:latin typeface="Arial Black" panose="020B0A04020102020204" charset="0"/>
                  <a:cs typeface="Arial Black" panose="020B0A04020102020204" charset="0"/>
                </a:rPr>
                <a:t>Импортозамещение</a:t>
              </a:r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Общая стратегия компаний Axenix и Navicon позволит предлагать качественный сервис в области бизнес-аналитики и расширять присутствие на рынке BI.  </a:t>
              </a:r>
            </a:p>
          </p:txBody>
        </p:sp>
      </p:grpSp>
      <p:sp>
        <p:nvSpPr>
          <p:cNvPr id="79" name="Freeform 78"/>
          <p:cNvSpPr/>
          <p:nvPr/>
        </p:nvSpPr>
        <p:spPr>
          <a:xfrm>
            <a:off x="-1746885" y="-4127500"/>
            <a:ext cx="5907405" cy="3611245"/>
          </a:xfrm>
          <a:custGeom>
            <a:avLst/>
            <a:gdLst>
              <a:gd name="connsiteX0" fmla="*/ 9235 w 9303"/>
              <a:gd name="connsiteY0" fmla="*/ 0 h 5687"/>
              <a:gd name="connsiteX1" fmla="*/ 8852 w 9303"/>
              <a:gd name="connsiteY1" fmla="*/ 1847 h 5687"/>
              <a:gd name="connsiteX2" fmla="*/ 5652 w 9303"/>
              <a:gd name="connsiteY2" fmla="*/ 5687 h 5687"/>
              <a:gd name="connsiteX3" fmla="*/ 0 w 9303"/>
              <a:gd name="connsiteY3" fmla="*/ 3954 h 5687"/>
              <a:gd name="connsiteX4" fmla="*/ 3892 w 9303"/>
              <a:gd name="connsiteY4" fmla="*/ 621 h 5687"/>
              <a:gd name="connsiteX5" fmla="*/ 9235 w 9303"/>
              <a:gd name="connsiteY5" fmla="*/ 0 h 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03" h="5687">
                <a:moveTo>
                  <a:pt x="9235" y="0"/>
                </a:moveTo>
                <a:cubicBezTo>
                  <a:pt x="9441" y="491"/>
                  <a:pt x="9140" y="1374"/>
                  <a:pt x="8852" y="1847"/>
                </a:cubicBezTo>
                <a:cubicBezTo>
                  <a:pt x="7092" y="4727"/>
                  <a:pt x="8477" y="5687"/>
                  <a:pt x="5652" y="5687"/>
                </a:cubicBezTo>
                <a:cubicBezTo>
                  <a:pt x="3451" y="5687"/>
                  <a:pt x="720" y="5680"/>
                  <a:pt x="0" y="3954"/>
                </a:cubicBezTo>
                <a:cubicBezTo>
                  <a:pt x="1013" y="2647"/>
                  <a:pt x="1040" y="1714"/>
                  <a:pt x="3892" y="621"/>
                </a:cubicBezTo>
                <a:cubicBezTo>
                  <a:pt x="5199" y="167"/>
                  <a:pt x="7534" y="234"/>
                  <a:pt x="9235" y="0"/>
                </a:cubicBez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9302115" y="6858000"/>
            <a:ext cx="9622790" cy="6008370"/>
            <a:chOff x="-4792" y="3363"/>
            <a:chExt cx="15154" cy="9462"/>
          </a:xfrm>
        </p:grpSpPr>
        <p:sp>
          <p:nvSpPr>
            <p:cNvPr id="18" name="Rounded Rectangle 17"/>
            <p:cNvSpPr/>
            <p:nvPr/>
          </p:nvSpPr>
          <p:spPr>
            <a:xfrm>
              <a:off x="-4792" y="3363"/>
              <a:ext cx="15154" cy="9463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3127" y="8012"/>
              <a:ext cx="68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>
                  <a:latin typeface="Arial Black" panose="020B0A04020102020204" charset="0"/>
                  <a:cs typeface="Arial Black" panose="020B0A04020102020204" charset="0"/>
                </a:rPr>
                <a:t>Отток квалифицированных кадров</a:t>
              </a:r>
            </a:p>
            <a:p>
              <a:endParaRPr lang="ru-RU"/>
            </a:p>
            <a:p>
              <a:r>
                <a:rPr lang="ru-RU">
                  <a:latin typeface="Arial Narrow" panose="020B0606020202030204" charset="0"/>
                  <a:cs typeface="Arial Narrow" panose="020B0606020202030204" charset="0"/>
                </a:rPr>
                <a:t>Из-за начала СВО и проведения частичной мобилизации некоторая часть IT специалистов покинула территорию РФ.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407525" y="-330200"/>
            <a:ext cx="2811145" cy="1719580"/>
            <a:chOff x="8849" y="4666"/>
            <a:chExt cx="4427" cy="2708"/>
          </a:xfrm>
        </p:grpSpPr>
        <p:grpSp>
          <p:nvGrpSpPr>
            <p:cNvPr id="11" name="Group 10"/>
            <p:cNvGrpSpPr/>
            <p:nvPr/>
          </p:nvGrpSpPr>
          <p:grpSpPr>
            <a:xfrm>
              <a:off x="8942" y="4666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13" name="Rectangles 12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rgbClr val="000000">
                    <a:alpha val="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T</a:t>
                </a:r>
              </a:p>
            </p:txBody>
          </p:sp>
        </p:grpSp>
        <p:sp>
          <p:nvSpPr>
            <p:cNvPr id="35" name="Text Box 34"/>
            <p:cNvSpPr txBox="1"/>
            <p:nvPr/>
          </p:nvSpPr>
          <p:spPr>
            <a:xfrm>
              <a:off x="10362" y="5956"/>
              <a:ext cx="29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ECHNOLOGY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9" y="5584"/>
              <a:ext cx="1101" cy="110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054850" y="1389380"/>
            <a:ext cx="6967220" cy="7388860"/>
            <a:chOff x="11304" y="4868"/>
            <a:chExt cx="10972" cy="11636"/>
          </a:xfrm>
        </p:grpSpPr>
        <p:sp>
          <p:nvSpPr>
            <p:cNvPr id="9" name="Rounded Rectangle 8"/>
            <p:cNvSpPr/>
            <p:nvPr/>
          </p:nvSpPr>
          <p:spPr>
            <a:xfrm>
              <a:off x="11304" y="4868"/>
              <a:ext cx="10972" cy="11637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2194" y="6920"/>
              <a:ext cx="31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944" y="6272"/>
              <a:ext cx="4579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Уход части западных IT компаний с российского рынка</a:t>
              </a: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</a:rPr>
                <a:t>Ушедшие иностранные компании дают Axenix новые возможности реализации своего технологического потенциала</a:t>
              </a:r>
              <a:r>
                <a:rPr lang="en-US"/>
                <a:t>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5180965" y="-1602740"/>
            <a:ext cx="10651490" cy="8078470"/>
            <a:chOff x="-8159" y="-2524"/>
            <a:chExt cx="16774" cy="12722"/>
          </a:xfrm>
        </p:grpSpPr>
        <p:grpSp>
          <p:nvGrpSpPr>
            <p:cNvPr id="56" name="Group 55"/>
            <p:cNvGrpSpPr/>
            <p:nvPr/>
          </p:nvGrpSpPr>
          <p:grpSpPr>
            <a:xfrm>
              <a:off x="-3482" y="-368"/>
              <a:ext cx="3428" cy="2708"/>
              <a:chOff x="5966" y="3473"/>
              <a:chExt cx="3428" cy="2708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206" y="3473"/>
                <a:ext cx="2830" cy="2708"/>
                <a:chOff x="1720" y="2045"/>
                <a:chExt cx="2830" cy="2708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44" name="Rectangles 43"/>
                <p:cNvSpPr/>
                <p:nvPr/>
              </p:nvSpPr>
              <p:spPr>
                <a:xfrm>
                  <a:off x="1720" y="2045"/>
                  <a:ext cx="2830" cy="2708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 Box 45"/>
                <p:cNvSpPr txBox="1"/>
                <p:nvPr/>
              </p:nvSpPr>
              <p:spPr>
                <a:xfrm>
                  <a:off x="2452" y="2413"/>
                  <a:ext cx="1911" cy="1743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6600" b="1">
                      <a:solidFill>
                        <a:srgbClr val="E16513"/>
                      </a:solidFill>
                      <a:latin typeface="Arial Black" panose="020B0A04020102020204" charset="0"/>
                      <a:cs typeface="Arial Black" panose="020B0A04020102020204" charset="0"/>
                    </a:rPr>
                    <a:t>S</a:t>
                  </a:r>
                </a:p>
              </p:txBody>
            </p:sp>
          </p:grpSp>
          <p:sp>
            <p:nvSpPr>
              <p:cNvPr id="51" name="Text Box 50"/>
              <p:cNvSpPr txBox="1"/>
              <p:nvPr/>
            </p:nvSpPr>
            <p:spPr>
              <a:xfrm>
                <a:off x="7838" y="4790"/>
                <a:ext cx="155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OCIAL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6" y="4223"/>
                <a:ext cx="1209" cy="1209"/>
              </a:xfrm>
              <a:prstGeom prst="rect">
                <a:avLst/>
              </a:prstGeom>
            </p:spPr>
          </p:pic>
        </p:grpSp>
        <p:sp>
          <p:nvSpPr>
            <p:cNvPr id="27" name="Rounded Rectangle 26"/>
            <p:cNvSpPr/>
            <p:nvPr/>
          </p:nvSpPr>
          <p:spPr>
            <a:xfrm>
              <a:off x="-8159" y="-2524"/>
              <a:ext cx="16774" cy="12722"/>
            </a:xfrm>
            <a:prstGeom prst="round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5540" y="2766"/>
              <a:ext cx="27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247" y="149"/>
              <a:ext cx="7747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Отсутствие прорывных технологий в сфере консалтинга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>
                  <a:latin typeface="Arial Narrow" panose="020B0606020202030204" charset="0"/>
                  <a:cs typeface="Arial Narrow" panose="020B0606020202030204" charset="0"/>
                </a:rPr>
                <a:t>В сфере консалтинга отсутствуют, как таковые, инновационные технологии, в отличие от других сфер. Поэтому у компании Axenix не будет возможности стремительно вырасти из-за реализации на практике какой-либо новой технологии.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0675" y="7139940"/>
            <a:ext cx="3171190" cy="1106170"/>
            <a:chOff x="11585" y="6179"/>
            <a:chExt cx="4994" cy="1742"/>
          </a:xfrm>
        </p:grpSpPr>
        <p:sp>
          <p:nvSpPr>
            <p:cNvPr id="39" name="Text Box 38"/>
            <p:cNvSpPr txBox="1"/>
            <p:nvPr/>
          </p:nvSpPr>
          <p:spPr>
            <a:xfrm>
              <a:off x="12597" y="6179"/>
              <a:ext cx="1911" cy="17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000000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6600" b="1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13539" y="7122"/>
              <a:ext cx="304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NVIRONMENT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85" y="6601"/>
              <a:ext cx="1205" cy="120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-3640455" y="13249275"/>
            <a:ext cx="9240520" cy="5488940"/>
            <a:chOff x="-5644" y="2587"/>
            <a:chExt cx="14552" cy="8644"/>
          </a:xfrm>
        </p:grpSpPr>
        <p:sp>
          <p:nvSpPr>
            <p:cNvPr id="65" name="Rounded Rectangle 64"/>
            <p:cNvSpPr/>
            <p:nvPr/>
          </p:nvSpPr>
          <p:spPr>
            <a:xfrm>
              <a:off x="-5644" y="2587"/>
              <a:ext cx="14348" cy="8645"/>
            </a:xfrm>
            <a:prstGeom prst="round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1834" y="2722"/>
              <a:ext cx="7074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</a:rPr>
                <a:t>Природные катастрофы, приводящие к потере части клиентов ресурсного сектора</a:t>
              </a:r>
            </a:p>
            <a:p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В случае какой-либо природной катастрофы 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(например связанной с месторождением)</a:t>
              </a:r>
              <a:endParaRPr lang="ru-RU" altLang="en-US">
                <a:latin typeface="Arial Narrow" panose="020B0606020202030204" charset="0"/>
                <a:cs typeface="Arial Narrow" panose="020B0606020202030204" charset="0"/>
              </a:endParaRPr>
            </a:p>
            <a:p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при работе с компаниями ресурсного сектора </a:t>
              </a:r>
              <a:r>
                <a:rPr lang="en-US" altLang="ru-RU">
                  <a:latin typeface="Arial Narrow" panose="020B0606020202030204" charset="0"/>
                  <a:cs typeface="Arial Narrow" panose="020B0606020202030204" charset="0"/>
                </a:rPr>
                <a:t>Axenix </a:t>
              </a:r>
              <a:r>
                <a:rPr lang="ru-RU" altLang="ru-RU">
                  <a:latin typeface="Arial Narrow" panose="020B0606020202030204" charset="0"/>
                  <a:cs typeface="Arial Narrow" panose="020B0606020202030204" charset="0"/>
                </a:rPr>
                <a:t>может потерять клиентов.</a:t>
              </a:r>
              <a:r>
                <a:rPr lang="ru-RU" altLang="en-US">
                  <a:latin typeface="Arial Narrow" panose="020B0606020202030204" charset="0"/>
                  <a:cs typeface="Arial Narrow" panose="020B0606020202030204" charset="0"/>
                </a:rPr>
                <a:t> 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-7627620" y="-330200"/>
            <a:ext cx="2176780" cy="1719580"/>
            <a:chOff x="5966" y="3473"/>
            <a:chExt cx="3428" cy="2708"/>
          </a:xfrm>
        </p:grpSpPr>
        <p:grpSp>
          <p:nvGrpSpPr>
            <p:cNvPr id="81" name="Group 80"/>
            <p:cNvGrpSpPr/>
            <p:nvPr/>
          </p:nvGrpSpPr>
          <p:grpSpPr>
            <a:xfrm>
              <a:off x="6206" y="3473"/>
              <a:ext cx="2830" cy="2708"/>
              <a:chOff x="1720" y="2045"/>
              <a:chExt cx="2830" cy="2708"/>
            </a:xfrm>
            <a:solidFill>
              <a:srgbClr val="000000">
                <a:alpha val="0"/>
              </a:srgbClr>
            </a:solidFill>
          </p:grpSpPr>
          <p:sp>
            <p:nvSpPr>
              <p:cNvPr id="82" name="Rectangles 81"/>
              <p:cNvSpPr/>
              <p:nvPr/>
            </p:nvSpPr>
            <p:spPr>
              <a:xfrm>
                <a:off x="1720" y="2045"/>
                <a:ext cx="2830" cy="2708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2452" y="2413"/>
                <a:ext cx="1911" cy="1743"/>
              </a:xfrm>
              <a:prstGeom prst="rect">
                <a:avLst/>
              </a:prstGeom>
              <a:grp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6600" b="1">
                    <a:solidFill>
                      <a:srgbClr val="E16513"/>
                    </a:solidFill>
                    <a:latin typeface="Arial Black" panose="020B0A04020102020204" charset="0"/>
                    <a:cs typeface="Arial Black" panose="020B0A04020102020204" charset="0"/>
                  </a:rPr>
                  <a:t>S</a:t>
                </a: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7838" y="4790"/>
              <a:ext cx="15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16513"/>
                  </a:solidFill>
                  <a:latin typeface="Arial Black" panose="020B0A04020102020204" charset="0"/>
                  <a:cs typeface="Arial Black" panose="020B0A04020102020204" charset="0"/>
                </a:rPr>
                <a:t>OCIAL</a:t>
              </a: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" y="4223"/>
              <a:ext cx="1209" cy="1209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3968115" y="7738745"/>
            <a:ext cx="11258550" cy="8031480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2092940" y="-9389745"/>
            <a:ext cx="8599805" cy="9641840"/>
            <a:chOff x="6415" y="-7874"/>
            <a:chExt cx="13543" cy="1518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rcRect l="25213"/>
            <a:stretch>
              <a:fillRect/>
            </a:stretch>
          </p:blipFill>
          <p:spPr>
            <a:xfrm rot="16200000">
              <a:off x="5594" y="-7053"/>
              <a:ext cx="15184" cy="13543"/>
            </a:xfrm>
            <a:prstGeom prst="roundRect">
              <a:avLst/>
            </a:prstGeom>
          </p:spPr>
        </p:pic>
        <p:sp>
          <p:nvSpPr>
            <p:cNvPr id="66" name="Text Box 65"/>
            <p:cNvSpPr txBox="1"/>
            <p:nvPr/>
          </p:nvSpPr>
          <p:spPr>
            <a:xfrm>
              <a:off x="10580" y="3558"/>
              <a:ext cx="7848" cy="350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Тренд на профессии в инновационных сферах 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en-US"/>
            </a:p>
            <a:p>
              <a:r>
                <a:rPr lang="en-US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Многие представители молодого поколения хотят связать свою жизнь с IT сферой, что в свою очередь даст компании большой простор при наборе новых сотрудников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24449</Words>
  <Application>Microsoft Office PowerPoint</Application>
  <PresentationFormat>Widescreen</PresentationFormat>
  <Paragraphs>953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bedar</cp:lastModifiedBy>
  <cp:revision>30</cp:revision>
  <dcterms:created xsi:type="dcterms:W3CDTF">2023-05-04T02:02:00Z</dcterms:created>
  <dcterms:modified xsi:type="dcterms:W3CDTF">2024-04-14T22:28:16Z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4A6C1E18E4FD4FE7AADA4D9789035175</vt:lpwstr>
  </property>
  <property fmtid="{D5CDD505-2E9C-101B-9397-08002B2CF9AE}" pid="3" name="KSOProductBuildVer">
    <vt:lpwstr>1033-11.2.0.11219</vt:lpwstr>
  </property>
</Properties>
</file>